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4" r:id="rId4"/>
    <p:sldId id="259" r:id="rId5"/>
    <p:sldId id="260" r:id="rId6"/>
    <p:sldId id="261" r:id="rId7"/>
    <p:sldId id="262" r:id="rId8"/>
    <p:sldId id="263" r:id="rId9"/>
    <p:sldId id="265" r:id="rId10"/>
    <p:sldId id="266" r:id="rId11"/>
    <p:sldId id="270" r:id="rId12"/>
    <p:sldId id="267" r:id="rId13"/>
    <p:sldId id="268" r:id="rId14"/>
    <p:sldId id="269" r:id="rId15"/>
    <p:sldId id="276" r:id="rId16"/>
    <p:sldId id="271" r:id="rId17"/>
    <p:sldId id="275" r:id="rId18"/>
    <p:sldId id="272" r:id="rId19"/>
    <p:sldId id="273"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35" autoAdjust="0"/>
    <p:restoredTop sz="94660"/>
  </p:normalViewPr>
  <p:slideViewPr>
    <p:cSldViewPr snapToGrid="0">
      <p:cViewPr>
        <p:scale>
          <a:sx n="70" d="100"/>
          <a:sy n="70" d="100"/>
        </p:scale>
        <p:origin x="102" y="10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C0AFF-4715-423F-8AB6-AAD13E319D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6481DB-12B4-4ED2-A4FB-5E6C8FA30A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A12283-38DF-46EE-86DB-B30DEFC6F48B}"/>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5" name="Footer Placeholder 4">
            <a:extLst>
              <a:ext uri="{FF2B5EF4-FFF2-40B4-BE49-F238E27FC236}">
                <a16:creationId xmlns:a16="http://schemas.microsoft.com/office/drawing/2014/main" id="{3E938FB0-66F5-43F1-A8C3-49EFE6A530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6E21B-01F7-49D8-9A22-5812919B7C4D}"/>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90991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12BA2-4FD3-45CC-AA62-74051AB93B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FDC71F-86F4-44CC-B0B3-BB9C928564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B59608-09EE-4A97-8DCC-294B3B673A29}"/>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5" name="Footer Placeholder 4">
            <a:extLst>
              <a:ext uri="{FF2B5EF4-FFF2-40B4-BE49-F238E27FC236}">
                <a16:creationId xmlns:a16="http://schemas.microsoft.com/office/drawing/2014/main" id="{2EDF92EB-6F72-4BAB-97D8-9CC0B7530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DFF672-6D59-4617-AD33-CFC2408BD3A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492647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8436B5-8BED-4689-B059-A8140D9E364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F35929-21C3-404D-9569-201A54D837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B4741-1BA7-4723-8CB7-5DE9A9FDA919}"/>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5" name="Footer Placeholder 4">
            <a:extLst>
              <a:ext uri="{FF2B5EF4-FFF2-40B4-BE49-F238E27FC236}">
                <a16:creationId xmlns:a16="http://schemas.microsoft.com/office/drawing/2014/main" id="{79238016-0F78-48F2-B2D9-47F59F5720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A7C444-896A-45E4-B9C7-058265C83059}"/>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745986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23A54-2542-472D-974E-2E7806382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40A59B-9A19-42B2-AAD1-0B2A5659AD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50CF7D-0BD9-4A2C-BA5B-111260A3360E}"/>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5" name="Footer Placeholder 4">
            <a:extLst>
              <a:ext uri="{FF2B5EF4-FFF2-40B4-BE49-F238E27FC236}">
                <a16:creationId xmlns:a16="http://schemas.microsoft.com/office/drawing/2014/main" id="{2E286E61-4EAA-4A4B-95BE-F14A65D03F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5E371-5A8B-4328-98D2-BBA73D6FD72B}"/>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481697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97FF0-EF77-4637-97C9-9240189F89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E36392-8D7F-426B-B332-E96C5FD028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CC45AE-1E84-426F-A443-F709BF8EBB57}"/>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5" name="Footer Placeholder 4">
            <a:extLst>
              <a:ext uri="{FF2B5EF4-FFF2-40B4-BE49-F238E27FC236}">
                <a16:creationId xmlns:a16="http://schemas.microsoft.com/office/drawing/2014/main" id="{86B0E365-3764-4F50-BA69-A2E25DEC06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2B93D-1A59-43F5-993C-F8888ACA497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3555262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7BDA1-8218-4342-A664-959F017F76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49EB0F-F764-418F-8685-C3BD2AF5AE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3766B7-4F6E-434C-8539-48D5053387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5A2B0-7180-4766-8979-EB7CF212A172}"/>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6" name="Footer Placeholder 5">
            <a:extLst>
              <a:ext uri="{FF2B5EF4-FFF2-40B4-BE49-F238E27FC236}">
                <a16:creationId xmlns:a16="http://schemas.microsoft.com/office/drawing/2014/main" id="{583F0059-9D50-436E-B163-BDBE0F9C0C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F968BE-B321-4380-8ED1-6B09C4367EDC}"/>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3389991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8295-4490-46CA-9A28-1A7C808954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A16E4C-BF69-45F8-BEB7-68412E6028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E7B7A2-6D3F-4452-A4B2-D758CA84EC8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601F19-1459-4967-B3BC-7E50F7846A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AEA51B-0774-4AFA-8B0A-02A9CC393B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A27490-BF18-4E3D-AEE5-D6292D2B296F}"/>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8" name="Footer Placeholder 7">
            <a:extLst>
              <a:ext uri="{FF2B5EF4-FFF2-40B4-BE49-F238E27FC236}">
                <a16:creationId xmlns:a16="http://schemas.microsoft.com/office/drawing/2014/main" id="{C4FEC8C4-D462-49BD-9CAC-BCE190EA90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5A568C-F1A6-4E3C-999C-C33C4E45B941}"/>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2227876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0F192-22E1-4028-AB1E-037C11CBC0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589DB5-A44B-40E7-888C-0E5A6D2CCD02}"/>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4" name="Footer Placeholder 3">
            <a:extLst>
              <a:ext uri="{FF2B5EF4-FFF2-40B4-BE49-F238E27FC236}">
                <a16:creationId xmlns:a16="http://schemas.microsoft.com/office/drawing/2014/main" id="{75ACCCC1-3A8B-4FC8-BCD6-D95964E1A7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7D5B4AB-16F5-46B8-82E1-9E119CF9EDE9}"/>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268075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A7A02C-72A5-4D4A-8F8D-9863067F4ED4}"/>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3" name="Footer Placeholder 2">
            <a:extLst>
              <a:ext uri="{FF2B5EF4-FFF2-40B4-BE49-F238E27FC236}">
                <a16:creationId xmlns:a16="http://schemas.microsoft.com/office/drawing/2014/main" id="{84B1B136-8789-4C39-B046-C3C9C3FA6D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F198BDA-0A4C-4D78-B44D-620055C83CB4}"/>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995096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0884C-F390-4AD1-9528-A50932FC2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E00C4C-75DD-4824-AB55-7C8DE6548C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CB397B-D949-4444-A232-D6D899DBEC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5F6D81-C98A-41A4-9F6A-A55928F299A1}"/>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6" name="Footer Placeholder 5">
            <a:extLst>
              <a:ext uri="{FF2B5EF4-FFF2-40B4-BE49-F238E27FC236}">
                <a16:creationId xmlns:a16="http://schemas.microsoft.com/office/drawing/2014/main" id="{D89E8494-E4D8-4D65-89E1-F1E158F654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154DF9-F9EB-4733-97EF-AECA0BD8F126}"/>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1068519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6DB31-21E7-47B4-A777-922F3C9FA3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74978E-EB0D-4634-B76E-91CC9A40BF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61B425-C4EA-4300-9077-B1599B6B04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62825D-AD3E-40E8-866C-B4F9263ACD53}"/>
              </a:ext>
            </a:extLst>
          </p:cNvPr>
          <p:cNvSpPr>
            <a:spLocks noGrp="1"/>
          </p:cNvSpPr>
          <p:nvPr>
            <p:ph type="dt" sz="half" idx="10"/>
          </p:nvPr>
        </p:nvSpPr>
        <p:spPr/>
        <p:txBody>
          <a:bodyPr/>
          <a:lstStyle/>
          <a:p>
            <a:fld id="{2BD052F7-2DC3-4693-8BC5-AF35F29CE97E}" type="datetimeFigureOut">
              <a:rPr lang="en-US" smtClean="0"/>
              <a:t>10/7/2021</a:t>
            </a:fld>
            <a:endParaRPr lang="en-US"/>
          </a:p>
        </p:txBody>
      </p:sp>
      <p:sp>
        <p:nvSpPr>
          <p:cNvPr id="6" name="Footer Placeholder 5">
            <a:extLst>
              <a:ext uri="{FF2B5EF4-FFF2-40B4-BE49-F238E27FC236}">
                <a16:creationId xmlns:a16="http://schemas.microsoft.com/office/drawing/2014/main" id="{E653EAD2-71CB-4C56-8A6E-7D8C56265F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F966AC-4E0F-4AD5-B5FA-AB1534E4A3A6}"/>
              </a:ext>
            </a:extLst>
          </p:cNvPr>
          <p:cNvSpPr>
            <a:spLocks noGrp="1"/>
          </p:cNvSpPr>
          <p:nvPr>
            <p:ph type="sldNum" sz="quarter" idx="12"/>
          </p:nvPr>
        </p:nvSpPr>
        <p:spPr/>
        <p:txBody>
          <a:bodyPr/>
          <a:lstStyle/>
          <a:p>
            <a:fld id="{EDE22C75-9F81-4417-A89B-46AA5D4CB09A}" type="slidenum">
              <a:rPr lang="en-US" smtClean="0"/>
              <a:t>‹#›</a:t>
            </a:fld>
            <a:endParaRPr lang="en-US"/>
          </a:p>
        </p:txBody>
      </p:sp>
    </p:spTree>
    <p:extLst>
      <p:ext uri="{BB962C8B-B14F-4D97-AF65-F5344CB8AC3E}">
        <p14:creationId xmlns:p14="http://schemas.microsoft.com/office/powerpoint/2010/main" val="40322212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21FF25-9A2B-4211-AEC1-F6D14108F5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71D19A-31A6-491D-93A2-8564A723FB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820338-43FE-404C-8125-BCFD00FECF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D052F7-2DC3-4693-8BC5-AF35F29CE97E}" type="datetimeFigureOut">
              <a:rPr lang="en-US" smtClean="0"/>
              <a:t>10/7/2021</a:t>
            </a:fld>
            <a:endParaRPr lang="en-US"/>
          </a:p>
        </p:txBody>
      </p:sp>
      <p:sp>
        <p:nvSpPr>
          <p:cNvPr id="5" name="Footer Placeholder 4">
            <a:extLst>
              <a:ext uri="{FF2B5EF4-FFF2-40B4-BE49-F238E27FC236}">
                <a16:creationId xmlns:a16="http://schemas.microsoft.com/office/drawing/2014/main" id="{3E3A1014-4178-454A-8B4C-E816BAB2A3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63608A-7659-4505-B47F-0A1ADE4CE2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E22C75-9F81-4417-A89B-46AA5D4CB09A}" type="slidenum">
              <a:rPr lang="en-US" smtClean="0"/>
              <a:t>‹#›</a:t>
            </a:fld>
            <a:endParaRPr lang="en-US"/>
          </a:p>
        </p:txBody>
      </p:sp>
    </p:spTree>
    <p:extLst>
      <p:ext uri="{BB962C8B-B14F-4D97-AF65-F5344CB8AC3E}">
        <p14:creationId xmlns:p14="http://schemas.microsoft.com/office/powerpoint/2010/main" val="463215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84528" y="10345"/>
            <a:ext cx="7908884" cy="1325563"/>
          </a:xfrm>
        </p:spPr>
        <p:txBody>
          <a:bodyPr>
            <a:noAutofit/>
          </a:bodyPr>
          <a:lstStyle/>
          <a:p>
            <a:pPr algn="ctr"/>
            <a:r>
              <a:rPr lang="en-US" sz="2800" b="1" dirty="0"/>
              <a:t>Development of New Capabilities and Enhancements to the USACE Two-Dimensional Reservoir Water Quality Model (CE-QUAL-W2)</a:t>
            </a:r>
            <a:endParaRPr lang="en-US" sz="1000" b="1"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6" name="AutoShape 2" descr="data:image/jpg;base64,%20/9j/4AAQSkZJRgABAQEAYABgAAD/2wBDAAUDBAQEAwUEBAQFBQUGBwwIBwcHBw8LCwkMEQ8SEhEPERETFhwXExQaFRERGCEYGh0dHx8fExciJCIeJBweHx7/2wBDAQUFBQcGBw4ICA4eFBEUHh4eHh4eHh4eHh4eHh4eHh4eHh4eHh4eHh4eHh4eHh4eHh4eHh4eHh4eHh4eHh4eHh7/wAARCAFBAc0DASIAAhEBAxEB/8QAHwAAAQUBAQEBAQEAAAAAAAAAAAECAwQFBgcICQoL/8QAtRAAAgEDAwIEAwUFBAQAAAF9AQIDAAQRBRIhMUEGE1FhByJxFDKBkaEII0KxwRVS0fAkM2JyggkKFhcYGRolJicoKSo0NTY3ODk6Q0RFRkdISUpTVFVWV1hZWmNkZWZnaGlqc3R1dnd4eXqDhIWGh4iJipKTlJWWl5iZmqKjpKWmp6ipqrKztLW2t7i5usLDxMXGx8jJytLT1NXW19jZ2uHi4+Tl5ufo6erx8vP09fb3+Pn6/8QAHwEAAwEBAQEBAQEBAQAAAAAAAAECAwQFBgcICQoL/8QAtREAAgECBAQDBAcFBAQAAQJ3AAECAxEEBSExBhJBUQdhcRMiMoEIFEKRobHBCSMzUvAVYnLRChYkNOEl8RcYGRomJygpKjU2Nzg5OkNERUZHSElKU1RVVldYWVpjZGVmZ2hpanN0dXZ3eHl6goOEhYaHiImKkpOUlZaXmJmaoqOkpaanqKmqsrO0tba3uLm6wsPExcbHyMnK0tPU1dbX2Nna4uPk5ebn6Onq8vP09fb3+Pn6/9oADAMBAAIRAxEAPwD7LooooAKKKKACiiigAooooAKKKKACiiigAooooAKKKKACiiigAooooAKKKKACiiigAooooAKKKKACiiigAooooAKKKKACiiigAooooAKKKKACiiigAooooAKKKKACiiigAooooAKKKKACiiigAooooAKKKKACiiigAooooAKKKKACiiigAooooAKKKwfGd5qmlWcWs2H762smL31qEy0sH8TIeoZB8wHcAjrgjKtU9lBzte3YaV3Y3qKis7iG8tIbq2kWWCZBJG6nhlIyCKlrSMlJKUXoxGX4n1ddG05LgRCaaa4itoIi23fJI4UDODjrn8K1K5fxO5uvGvhfS/L3Ij3GoSHsPKjEaj858/8AAa6iuelOU60+ysvna7/NFNaIKKKK6SQooooAKKKKACiiigAooooAKKKKACiiigAooooAKKKKACiiigAooooAKKKKACiiigAooooAKKKKACiiigAooooAKKKKACiiigAooooAKKKKACiiigAooooAKKKKACiiigCjrjatHZebo8drNcowYwzkqJV7qGH3WPYkEeo71B4e16z1lJY41ktry3IW5s5xtmgb/aHoezDIPY1q1i+IvD1vqssV9DM9hqtuCLa+hHzoD1Vh0dD3U8d+Dg1z1Y1U+em7+XR+nZ/h37lK2zNqiuc03xDPbXkWk+JoEsL6RtkFwh/0a7PbYx+6x/uNz6bhzXR1dKtGqtN1uuq9f69BNNHJeBv+JPqep+EZDiOzcXOngk/8espJC8/3HDr7ALXW1zHjCKCLV9J1iG+t7a/spCrpISfPtnwJE2rknkKynHDKB3NNuPHWix7/ACYr+52cHyrYkZ9MnHNeXHMMLgJSoYirGNtrtLR/5beljTklP3oofYB7r4k6pcFv3djYQWyj/admdj+WyumriPBmsaStzrWoiW5UX18s0zTBf9HPlpGqMFJKD5OrADk10mq67YafMlu5mnunAKW9vE0khB74HQe5wK68POFOm6kpL3m3fv29dLEyTbsadVr+/sbCMSX15b2qHo00oQH86xwviXVwrSMmgWpwTGhWa6YehblE/DcfcVa0zw3o+nzm6js1mvCu17u5JlnYehdsnHsOPatPbVan8ONl3en4b/fYVkty1p2r6XqTumn6laXbIMsIZlcqPfBq7TUjjTOxFXPoMU6t6aml77TfkrfqxO3QKKKKsQUUUUAFFFFABRRRQAUUUUAFFFFABRRRQAUUUUAFFFFABRRRQAUUUUAFFFFABRRRQAUUUUAFFFFABRRRQAUUUUAFFFFABRRRQAUUUUAFFFFABRRRQAUUUycyiFzCqNJg7Q7YBPucHH5Um7K4D6KyhceIe+l6Yfpfv/8AGqX7Tr3/AECbL/wPOP8A0XWH1mPVP/wF/wCRXKXNSsbPUrGWxv7aO5tpRteORcgj/PeuWRtX0GKfRjfC7iPz2U7sWnhg6ESZGGIYhVPJOcn7pzrz6nrluy7vDctwvc2t3G2PwfZmuc1fUHfWNWnuFeKK3Ft8rDDKnkySEH8f5V5WcY2OGwdXF00+eEZNaNdOt1qr62NKUOaSi9mZrL9rvpbaJ22IQbubdl5GPPl7uvTk+xA71pxqsaLHGoRFGAqjAFUfD8ZTR7d3JaWZfOlY93f5j+pwPYCr9fzDjMRUr1pTqS5m3q31fc+hhFJaGbrkMkcZ1WzCi+tUZhkcTR4+aJx/EpGeD3xXU/Du9F5oTqDuS2naGNs5Pl4DoCT12q4XPfGe9c/qk622m3M7kYSJjz3OOB+dWfhdBfx+FrmKzeOIrdbYmnjLAqiLGeAQeShPXvX6h4Y5niFVnhJNuFm0uzVtux52YU42Uup3dFYnl+LVb/j60R19Ps0qn/0M0uPFn97RP++Zf8a/ZPbv+R/18zy7eZtUVjRzeJ4iPPsNLuFyMmG5dGx7BkIP5itmqp1ee+jXqhNWCiiitRBRRRQAUUUUAFFFFABRRRQAUUUUAFFFFABRRRQAUUUUAFFFFABRRRQAUUUUAFFFFABRRRQAUUUUAFFFFABRRRQAUUUUAFFFFABRRRQAUUUUAFFFFABRRRQAUVR1DVbWzlW3O+e6YZS3hXfIffHYe5wPeqwh1i/5uZ102A4/dQENKfZnPA/4CPxrCVdX5Yq78v1ey/Mdi7f6lY2Clry6ih4ztJ+Yj2HU1zGvy2d5LLdozNYXUQtbpmiKCN8kxuSQDtOWQnnG5e2a6aw02xsQfstuqufvSHLSP7sxySfcmrMsccsbRSoro4KsrDIIPUEVnVoSxFOVOtblkmmtdmrb6fkNOzujzLQ7g28KaRffub61URMjceYF4DrnqCBnjocj3rRmmihXdNIqD/aNSaDpcHiLRpblfLS3W6ube3ilXzVCxTOikE84IXOOQM8YHFLq/hxtJ0C/1KF42ntbaSYJb26q0mxSwUE5xkjFfiGYeHWNdV1cE1Om7tXdmvW/6XPXp4+FrT3MHUjdapcxWdqrplgyLj5iezsOwHVQfvHB6Cu98F/2bHocVrplxDMluTHII2zsYcFSOoIxjmmeDrHTU0e01G0hO+7gSYyO25juUHr+NTap4d06+uxfKJbK/HS7tH8uUj0Yjhx7MCK+84S4Wnk1L6xdSnJedknro+763XkrHHicQqr5ehr0Vzx/4SrTBkfZtdgUdOLe4P0/gb6Hb9au6Lr2n6pI9vE0kF5GMy2lwhjmQZxkqeo9xke9faxxUeZRmnFvv+j2f33OTlNSiiiukkKKKKACiiigAooooAKKKKACiiigAooooAKKKKACiiigAooooAKKKKACiiigAooooAKKKKACiiigAooooAKKKKACiiigAooooAKKKKACiiigAooooAKKKKACiiigCtY2NpYhxawLGZGLSN1Zye5J5J+tWaKKmMVFWirIArO8T6g2k+HNS1ONBJJa2skyIf4mVSQPxOBWjXL/ABWcp4C1HaSC5ij/AAaVAf51liqjp0ZzXRN/gOKu0jR8G6f/AGZ4R0vT+jxWkaue+/blj9ckmpPDc0t1pI+1MZJA7o5bvgnrWkowoHoKitvsytJHb+WCrZkVMcMeefeueGHcJ0rSsoxcbd9vysac3uyVjmvhlI1vo1z4fmdmuNEunsiWGC0Q+aFvfMbJz6g1sa/PPara3MblY0uFEwHQqeOfxxWRqMculfEOw1GFGNrrMJsrrB4WaMNJE+PdRIpPstdPNHFLGUmRHQ9QwyKwhSlPDzw0ZWlHRP8AGPy2T9GOMlGak1dD6bsTzBJsXeBgNjnHpmm280U8KywOrxnoy9DjipK9SLUkmtUZNNOwUUUVQgooooAKKKKACiiigAooooAKKKKACiiigAooooAKKKKACiiigAooooAKKKKACiiigAooooAKKKKACiiigAooooAKKKKACiiigAooooAKKKKACiiigAooooAKKKKACiiigAqtqlhZ6nYvZX0Int5CpZCSAcEEdPcCrNFKUVJNNaAFZthDNFrmoMY2EUojdWxwTjB/kK0qqyXqR6pFYsh3Sxs6tnjjtXLio0+anObtyy09WnG34mtNytJJbr/g/oN1m6ks9Pkuo41kMeCQfTPJ/KrUbLJGrqcqwBB9qS4iSeCSGQZR1Kn6Gm2cC2trFbozMsahQWPOBVKNVYhyv7jS+TTf5p/gK8eS3W5S0G2ms0ubeRSIxOzQnPVTzWlVK4vWh1W2s2jHlzq2Hz/EO35VdqMFGlTg6NN3UHb062+5qw6rlJ80uoUUUV2GQUUUUAFFFFABRRRQAUUUUAFFFFABRRRQAUUUUAFFFFABRRRQAUUUUAFFFFABRRRQAUUUUAFFFFABRRRQAUUUUAFFFFABRRRQAUUUUAFFFFABRRRQAUUUUAFFFFABRRRQAUUUUAFU7qx87UrS9Em0wBgRj7wIxVys3xBcXFrb280D7R9oRZOOqk4x+eK48fKlGg51VdRs9PJpp/J6mtFSc0ovV6GlWTZb7fxFeW5DeXPGs6E9MjgitaoL66hs4hNNu2lwmQM4JPGfajF04vkqyly8jvfys0/wYU5PWKV76DL6yjupbaRmKvby+YpH8qtVFextNaSxKzKzIQCpwQcVU8O3DXOjW8jkl1XY+euV4P8AKhTp08V7NRs5q9+9rL8mgs5U+a+2n3mhRRRXYZBRRRQAUUUUAFFFFABRRRQAUUUUAFFFFABRRRQAUUUUAFFFFABRRRQAUUUUAFFFFABRRRQAUUUUAFFFFABRRRQAUUUUAFFFFABRRRQAUUUUAFFFFABRRRQAUUUUAFFFFABRRRQAVFdxwTQFblVaIYY7jxwc5qWquqx+dp1xDjJeJgB6nFY4h/upaX0enfyKh8S1LSkEAqQQehFVdXtPt2mz2uQDIuFJ7Ht+tRaNL/xLrSGY7LjyFzG3DcDBOKm1Fbp7VhZyrHOMFSwyDjsfrWEqkMRhG5RupR1S31W3qWk4VEr2s9yS1EiW0STFTIEAbHQnHOKbFcW5upLONgJY1DMgXGAe9cxaXmqX2sStND5cllFI6xgfxEYA9+9V9I8TWupa/Z3sACw3Cm1eQkACTlghyc5+U4rzKGbxq04Spxdubl13a0TflZ736J/LStSjRb9pLpfyv0Xz/U7aikor37nLcWikpRTGFFFFABRRRQAUUUUAFFFFABRRRQAUUUUAFFFFABRRRQAUUUUAFFFFABRRRQAUUUUAFFFFABRRRQAUUUUAFFFFABRRRQAUUUUAFFFFABRRRQAUUUUAFFFFABRRRQAUVkeIPEmjaFp17fX94oSxiEtxHEPMkRScA7FyeT7U3Sdei1jwmNesYLmCOWB5Yo7qIxuMA43KenSp5lflvqauhUVP2ji+W9r+e5s1Q1uye7t1a3kMdzCd8LZ7+h9jXBfBfxP4p8QQLfa2Wl0yewgmjuZrL7Li5cnfEmT+8QDBDY/OvQrG/stQSSSxuorhIpWhdo2DBXX7yn3FZ4ihCvTdOez/AK+9dCITcGpIzfD63F1dXGqXkRilbEKIR90L1/M1Jr+vW2kSJG9vPcyGNpnSEAmOJSA0hyegyOmTWvUD2sL3a3TLlxG0XIGCpIJ/lXNh8LLD0PZxleWrbfVt3bIxU51buno+nkcF8Rda8S6FpEXjCx+z/Y7e8h8+1RQ/nWTfKzO+MhgWDDacADnNYOp6jZyeIEGn24axsdVMrStH8lxeSIWQDB5EaZJ6c4rsZNGiWy1Lwbd3ck1nqcMzWAkT/UoRhogR1CkgjPODjnFcL8L4Xg0VbDWn81vDcd5cXjE7cSkGNAffyw5z7ivNzCFSpalF2bT+Uuv5p/I8SvWn9Yp06msXZtb6xabX3NP0R65pN3cTIY72ONJgNytGfllQ9GHce47Vfrxv4T6R4g8VabJ4x126nheYxjR4Q7KIIEYHIGejYxzyRz3r2SvUwVapVpKU420PQwtaVWPNytR6X3a810CjcFGWIAz3oqK7toLy1e2uYxJE/DKe9dnodaJqKxPsWraZk6bdfbbcdLa6b5lHosnX/vrP1qew1y0uJxa3CyWV5jm3uBtY/wC6ejD6GoVRbS0C5qUUUVoMKKKKACiiigAooooAKKKKACiiigAooooAKKKKACiiigAooooAKKKKACiiigAooooAKKKKACiiigAooooAKKKKACiiigAooooAKKKz73WtJs76KwuNQtkvZwxhtvMHmyYGTtXqeBSbS3KjCUnaKuaFNmkjhieaaRY40BZnY4CgdSTXA+G/HOueK9XMGj+EdSsdHMcg/tbUFEWHAO0rEeWGetL4V8BatDqUmr+MPF1/r93LC8LWoAis1Rxhl8odfqazVXmtyK53SwCo3WImotdN2/u0XndprsW7f4k+HdW1G+0nwvMdd1O1tnmEdsD5Tsv8Hm427j9ao6HZ/EbxJb6gvi6Sy8P6feWpigtdNlLXVu5I+cy9M4yMCu10bSdL0WyWz0nT7axt1GBHBGEH6VdpKnKXxv7thyxdGldYen21lrLTtsl9zfmcp4H+H/hnwes0mlWckl3cKFubu5laWabv8zN784rqZESSNo5FDIwKsD0IPanUVpGMYq0VY469erXm6lWTk31ZzniTwnaap4fsNDtHisLOyuIZUjWAOuyM5EYBPA6cjnirvhvSJNIivVkuxdNdXkl0SIRGE3YAUAegHXvWtSGqZkzP1n7U4tra0umtGnm2tMiKzKoVmOAwIycAcg9a4fXf+FqaH4ns72xubLxJ4b8wLd2otkivUQ8FlIwrEdcDGcYxXokkUckkcjrlo2LIfQkEfyJqSspQ5utjGdPm6tHNajcWPibRjcaLeK19ZSedbkErJFKnVWXgjIypB6g1wGjXc99YXE0CoL/xT4jCNbAq3k20LAyh8ccIrA+pYetb/wAVrR9Gls/F2mubeS3m2XQjQYcORhz+WD6hvam/B5bLU77XvEVpbxi3lv5Y7OVB8rITlivpk4ye+K8p1pyxcaUrcy/Jrf8ANfM8V15zxsaE7c0dfVNP3l16NW8zsNMVrfXL+16RuFmjHYDGCPzFa9V7u7itWhEu799II1IHAJ6ZqSeaK3haa4lSKJBlndgqqPUk124SnGipUoyvZt+nM27fjofR1ZOVpNf0tCSlFVNM1Cx1SzS9028t7y2fO2aCQOjY64I4q2K7EZp3CoL6ytL6Aw3lvHPH6Ouce49KnooaT0YzEFhqumD/AIld19rtx/y63bEkf7snX8Dmp7HXLWacWt0klhd/88bgbS3+6ejD6GtSoL2ztb2AwXcEc0Z/hcZ//VUcjj8LET0Vif2dqem86Td/aLcf8ul2xOB6I/UfjmprLXbWWcWt5HJp92ekNwMbv91ujfgaFUW0tAuatFZfijXtP8N6O+q6o8i2yMqHy0LsWY4AAHvWFL8R/DqWE1z/AKWJILqG2nt5IDHLE0pwhZWxx705VIxdmwudjRUKXlpJA06XUDQpndIJAVXHXJqjqviLQ9L05NRvtUtorR5ViWXeGUuxwBkVTaQzUoqs9/YoYg97bKZeYwZVG/6c806W9s4ZvJlu7eOXbu2NIA2PXHpRdAT0VC91aoqs9xCoZdykuBkeo9qqalruj6bp1zqF5qNtHbWv+vk3g7PY470NpAaNFc+fGGi/8JBbaP8AaBuuLM3kc+4CIoGA+9nrzWzPeWduqNPdQRLJ9wvIFDfTPWkpJ7MCeioZLu1jmSCS5hWWT7kZcBm+g71R0zXbG808XshayjMrxAXeIySpxxk9+1O6A1KKByMjkUUwCiiigAooooAKKKKACiiigAooooAKKKKACiiigAooooAKKKKACk3LjORilr4nn1zx6PgHrqRWVq2gf8JXIraodTcXSH7avyhMdM4H3uhoA+12G5SOxFch4V+GvhHw5qb6tZ6e1xqbuXN7eSGaYE9gzdB9K8j8ffFfxnpt94y1DStY0KwsvB9xbW66Rd2++41TeqFmDbgVzuwu0HkGpvGfxp17RrD4kEXWl2l7ol1p0ek29wgEhWdVLhlJy55PTpipcIyabWxtTxFWlGUISaUt7Pf1PoaivGdD8c+ML34oeMI7q/0+Hwt4VMLTW8VkZLq4EsAfAbdgYbJ6ZOcV7JE4kiSRc4ZQwyOeaoxHUUUUAFFFFABVW/uvIKRRR+dcy58qIHGcdST2UcZPuPWrVZ2pC8F2n9n20XnSLte5mPyRoM9FHLHPbj61Mr2Jne2hmahH42uHijs7jQbCMgebI8cs7g99q5Ufma5bxp4m8feFpTNLY6fqFj/BPBbSAfRxuOz9RVnxl4g8deEGOqSaZZeI9FX/AFy2kbQXMI9cFmVh+Vafwx+Ieg/EDTZp9L862urdtt1Y3ICzRehI7qexHFeZVtiP3UKjhNf1ts16Hj17Yq9GnVlTqL7/ALtmvQm8I69YeO/CUxkhjV3QwXluTuCMR+oPUVxfgTWrbwXof/CMr5fmWt9cecWfiKJW9e5wCfoCa3fH+japputf8Jf4cWXzPsZtr62twA0gDqyShcYYqNw9cN7Vwvw/8Ejx7rtx4t1e7tTpDXskj2Nu243Mwxy7DGIz12cnsT1rhxMsQ60KMH+9S+K1k49Wt9dPlcuFOcZwlN81SKavayd9n17fmdV4Vt/GvjGx/wCEjutfFjpd3IZrHTTZoT5XIjcvgMp6MOuRjPWugvfhz4f1fR5tO8SNf66twoWZry7c5IOcqFIC8jsBVnxp400HwYtjb6j52+6JSCC2i3MFUcnHYDgVy/iLxZ441HQ4rbwVob3F5ctzqEuwRW6Hp8pOS2PXj61s6mDw2I5ZNyqNeu2u3d3dvI2VSjTounKXPKnq1rKXveXnb5Gx4Q8DaT4H1a2svB1h/Z+lziWW/j813VmwoQjcTg5z07V3IrzzwLoHxGtZUn8Q+MBJGeZLY26Slj7NgbR7DNdtpN1NcLcR3MIimt52ibByHHBVx9VI+hyO1enhpXjzcrjfozXBy5o83K431s+mi6dNr/eXaKKK6jsCiiqWq6na6bGpmLPLIdsUMY3SSH0Uf5FJtJXYFuWRIo2kkdURRlmY4AFc7evL4mia1tIVTTScPdyx5Mn/AFyU/wDoZ/DNTx6bd6rItzrmFgBDRWCHKL6GQ/xn26D3rdUBQFUAAcACs2nU30X5i3OL+J/hm91nwCNB0bJlSWDYZJfmCowJO498Csbxb8Nlm8PzQae0+pahe39rNfT30+XkjjbkZ4AAGeBXptFEqEJXuFkeQa18PdaU69DpFnapps2p2t5BYCXZHcxov7yMgcLk/niqmp/DnWtR0LXZY9FsLM3WoW11ZaT5qlI1jxv+YDarOM9OK9qoqHhoMOVHjHiDwNr15d6wY/DVhcLqtrBHZO9yo/skqMFQMdAeQV61o/8ACE6yPGkMwsYp7OaNIdTubuRJVmQRbC0Yxvjc+mcV6tRR9Whe4cp4H4d8Ka/rmi+JrNnFz/ZdtJouju5Kh137mbJ742rn2rb1n4ZXk0eq2un6fZQwXegw24XeArXiNncR64/ir2BVCj5QB9KWksLC1mLlPJ18A3Opapp1xqHh2wt7S30KW0+ymRXWO4J4Ixxz1z2zWPcfD3xUbLRFvbc6hHBo/wBhmgS4i3Qybj8ymQEcjHI5GK9wopvDQYcqPKT4N1218W6PfaZYBvJit4bq4vriOdDEg5wCNyyDsV4NZl94C8SLoWnx2+mxzapa3N3JC8k8bwKJZMgSRuCGBHccivaaytY8R6LpGraZpOoXyQXuqyNHYwlSTMyjLAYHYc80PDQHyl+xWZLKBLjyxMsah/LHy7sc49qmooroGFFFFABRWd4k1zSvDmi3Gta3eJZ6fbKGmncEhATjnHPUiq+j+KdB1fWbrR9O1BZ7+0hjmuIQjBo0kGUJyO47UAbNFFFABRRRQAUUUUAFFFFABRRRQAUUUUAFFFFABWN/winhr+xpdG/sLT/7OlnNxJa+QvltKW3FyvTO4Zz61s0UAc9qvgnwfqeuwa9qXhrSbrU7fHlXc1srSLt6fMR27elU5vC/w88X3jeIJNE0DWrh18hrwwxzMQp+6W56EV1rAMCrAEHgg1wkHw7sPD+v3XiXwgZrC6kgk36Yk2yyuZSPlZ1x8uD6VEnJNWWh00KdGcZKpK0ummj8n29fvNTxX4K0rWfDniHS7WGDTbjXbfybq7ihG9jt2qzf3sDgZrorOH7PaQ2+7d5Uapn1wMVxngPxzdatdXWj+JtButA1mxjD3KyjNs6k4Dxy9CCe3Wu4FOE1NXROIw1TDz5Ki1+9fJrRhRRRVGAVBqMrwafczx43xxMy56ZAJqemyIskbRyKGRgVYHoQaAPNPgr4g8Wa5apqGuTTz6Zc6fBNHcXVoluRcsTvSML9+PGCGI/E16DpmpWOqQyTafdR3EccrQuyHgOvUVj+JvCdrq3h+w0S0kisLSzuIZUjWAOhWM5CYPQdORzxV3w/p9xo1hcjUdWa/eS4kuGuJY1j2q3RcDjCgAfhQwZqkAgggEHqDWFJ4O8NGaa4h0i3tLmb79xar5Mp/wCBLg9q4zx78YIvC4Xb4P8AEM6SFhFczW/k28mO4Y5P0yATTfg78ZtJ+IGoX2lyafJpN/aKHKyyApIpOPlJwcjjIx3rjlWw86ns5Wb9DgniMLUqexlZyt1RqaXdX/g/xkug6pfzX+k6ruksLm5k+e2ZQS0TE8EdCDx+NcT8MdfuNC8T+K9F0fS3uLFtYuLi2tLeIsQxJUgt0RCwBya9g8T6Jaa9pb2dyo3rloJf4opMEBh+ded/BO/XRvAOsXWq2yJqdnczm9hhIMjmM46fXIHqTXm1qVanWhTjPlhdtProtY/fr6aHHKnPD1FTjK0dWutlbVfJ3av38rHRT2Ok2EMfiD4g3WnSaiznyfNIEcGRkQxA/ePHuWP4VyWt3nxL8Q293qPgfS30CJpAtul6yRTXYHBcxup2Aehxmuxh8Pz+KNU0jxJ4nthbGwzNZaYr7hFI3R5T0ZwMYAGB71L4lu76y1GKeWFSUZ/IlQcFGGNp9xWOZ16WDoqvOL5U1qt+zk3utG7bX2e9j0MFl7xUnCLcU+2kpabt7/18in8OLD4mWCofGmtaTqiSKAyQweXJAcddwAD+4wPY9q7sVU0mOSLTbeOZ2eQRjczHJJq2K93DXdKLd9V11Z0xpql7id7dWFFQ3t1b2Vs9zdTJDEgyzMcCsf8A4mGvdfO07Sz2+7PcD/2Rf1PtWkp20W47kt5q01xcvYaLGlzcKdsszf6mD6kdW/2R+OKsaVpMNlI11LI93fSD95cy/eI9B/dX2FXLO1t7O2S3tYUiiQYVVGAKlpKGvNLcLEN9OLWxnuW24ijaQ7jgcDPJrxPwr8fZtUj8KX2o+EJLPTPFGpS6dYzRXolkEiEjeU2j5CQeQeK9J+LVrr+ofDjXNN8MW6T6veWb29sHlEaqzjbuLHsASa5r4OfCrw34M8LaBPdaJCuvadYLHJcTTGUwuR+8KEkqoJzyoFaDPTqo3+saTp8ohv8AVLG0kI3BJ7hUJHrgmuD+FPj3WPGfiTWYWXRX0axYxwXNrIxe4cMQSoJ5jGMb8DLZxwK2vGvg248Q6nFeRajYWwSLZtn0iC6Y85zukGR9KAOk0/VNM1Euun6jZ3hTG8QTrJtz64PFReKNUXQ/Depay6K62NrJcFWbaGCKWxnt0rH8DeFZ/Dct0819ZXXnhQBb6XDabcepj+9+NZnx+0jxL4h+FOteHvCdtHPqepQ/ZgZJhGqIx+diT/s5H40Acr4J+N9zrOp+C7bVvCUmmw+MYZZNNkjvBM6bOT5ibQVBHQjNezV594F+HnhnwToFrqVlottBrNnpawtc3MjStGFT5lDEnauQc7cV5o/x78Wroi6l/wAI9om06ONTIM8gwGufIiHt5nUenfNAH0ZRXi3iL4zX9r4uXR9PsdJEUeq2elyG5uCHkkmj8yR0xwEjXufvGt/wh8QdT8QfE3WfCkQ0NrTTGSYXUNwzNcQupwEHQsrAhiDt7daAPQrq+s7WWKK5uoYpJm2Rq7gF2wTgfgD+VWByMjkVwPxF+Gdn4y8QaZq1xqVzatZMMpFgB1APXj5uSOGyMZ45ruvJU232dsldmw444xjt0oAkrzzxR4f1e6+L+k+LriOIaHoOkXXlHeXkNzJjLeWBkgIuOOeao6F4W+HOt65rOjaeNZku9HmWG9B1G7VUdhuChi+Ccc8Vp3fw68C2bQLdNqMLXEoihDavcje56KP3nXg0AWvhH4g8QeJdEutS163itgbkraxC2eGQRAcGQN/EeuB0HB5rtK8o17w/8NNF8QW2h351pb65tJryNE1G7YeTEMyMSHwMcda2Ph34c8E6lYaZ4w8OLqjwTp51pJPfXJDKeASjvjH1FAHb3N9Z208MFxdQxSzMVjRnALkDOAPoM1Yrz/x98MrLxb4q03Xp9Subd7MjMceArAA4yMfNyf4sjHQVe+K8PhO28NHXPGEl5Hp+nYJe2nljI3EL0jILcketAFT45+F9Y8Z+ELbw5paxeRc6jbNqLPN5ZFskgZwp7scACuCv/D/irwR4Q8eapC91HrPiDWYo9OuIJnupoLfKRo7NgkbV3Mc8Cuo8M+GPhr4iW+/s6TVvO0+QR3kE2pXcctuxXcA6s+RkcijXvDPwz0TwjP4svJ9TOjwQiZ7iLVbpwUJxkAPk9e1AG18IZ/ENxYaxJrMl7JYjUXXSJL1Ns72wAAZuAcFtxGRnGK7ivKdC8O/DfWvEF5oVimum+sreG5uEe/u1EaSjKZJfGSO3Wu78LeFdH8NfaP7KS6X7Rt8zzruWbpnGN7HHXtQBt0UUUAFFFFABRRRQAUUUUAFFFFABRRRQAUUUUAFFFFAGb4m0LS/EmiXOjaxbC4srhdsibiucHIII5BB5rhorXxF8L/DVw1q2seM9OS5XyrdipuLO2wd2D1kwegr0uis501J8y0fc7MPjJ0o+ykuaDd3F7fLqn5r56GL4M8UaP4u0OPWNFneW3ZijB0KOjj7ysD0IrarjvH3gj/hIYbW40fWbzQNUsXeS0uLRsJvb73mR9HBxznms6fx9/wAIdLpOj+PjJHcXEA83WIrcrYmbP3M/wnGOvFT7Rw/iff0/4Bt9TjiNcK7t39z7SXra0tO2vkehUU2GSOaFJoZFkjdQyOpyGB6EGnVseaFQXNtDcPGZl3iM7lU/dz2JHfFT0hpMTI5xEYX+0BDFgl9+NuPfNcl4gbwHrXhxoLnVNHisrufyIrmGeJf344ARum8dMe+K6q9tYbyDyLhS0W4My9mwc4PqPaotRt7L+yZ4LiyjntBE2+3EQYOuPuhehz6VlUpxqRcZK6ZjWpxqRcZpNNa3OYj1LUPCFxFZ67dyajpMu2O0vvJCvCQv3JiDhixHDAD0xnmuV+Eeh22p+KPEXiI3M1zp/wDaMv2SM/LGzlyxcjPzEZAGenUCrvi7XbXRNS0vw5reizp4Y1uD7JI1w26C2bOFUuM7SQRwT24PFcZ8KtYvtC0fWvDmiW94dJ069ZIL2OMTXFwZHKpGingNhcliCAMmvGrzUcTDm1jFuytre3fqrHh166p4mEZXcU3pbX4fxXW/37HtfiPX7bR4o1WCa+vZnCQ2dthpZCT1x2UdSxwBVBtZumsZG8ReF7yziEqgeW6XICk8OdhyuO/Bqj4attd8O+GJZJNFtTMj7hawzNLcTBmyzPKeGfknpj6V196kslrKkDbZCuFOcYNepG9aL51o1s1/n/wPQ9mjUqS/earyt/T/AC9CaoL+aa3s5Jbe2e5lGNkSkAsScdT0HvU9KK6TpMay0mWa5TUNakW5uVO6KFR+5g/3R3P+0efpWzRRRGKjsMKKKKoApHVXQo6hlYYIIyCKp69qthoejXesapOLexs4mmnlIJCIBknA5pPD+r2GvaLaazpcxmsruMSwSFCu9D0ODzzQA7TdJ0vTS507TbOzL43+RCqbsdM4FXKKKACisnxd4j0fwnoM+u69eCz0+32+bMVLBckAcAE9SKr+E/GHh3xRLewaLqAnuLFlW6geNo5ISwyu5WAIBHINAG66rIjI6hlYEMpGQR6VRfRdHeB4H0mwaJ41iZDboVZFOQpGOg7CsvRvHPhbWX1xdL1aK7OgyGPUvLBIhYAkjpzwD0z0qp4S+JPgzxVe21nomsLPcXdubq1R4XjM8QOC6bgNwB64oA3ZdC0OaVppdH0+SRihLtbISdv3ecdu3pUtrpWl2s0c1rptnBLHH5UbxwqrKmc7QQOBnnFXKKACg9OOtNkkSMEuwGAWPPYVzGneNtJfSYdV1W6ttNtrx3NkJZPmkjU43H0z1x6EUAcA+l+M/APhHW7rT0F94l1/xBLd77S2a4jRHwF8zIyFRVGTg5xgda6bxP4GvPFCeHr6513U47q1mhmuvKne2VtqHcyxjOxyT+FaXjjxxb6FpmjXGm26anNrd4tpYjzdkZYoz7mbBwMIe1ZWp/FBLf4PW3xEtNDnuYZo0d7YzKhiy+w5Y9QD6DmgDnfiN8KfEHiXX9b1G31C3Afw6NH0h5rqUSQsz5llkKjnI479Oa29D0fVrD4jeGdFtlvbfQdA8OFJDGWW2nuCVRV9GKqpb/gVbep+LdWs/G2kaEmgpc22osf3sVzmSGMJuMzpjAQNheTkk8Vtx+I9Hk8TyeG0vFOqRwid4MHIQ989KANauG+M/hbWPGHh/T9J0trLyU1O3ur2O5dlE0UTh/LBAP3iBT7z4h2X23W7HT9PvLi50KMTX6yRFEWPJztfpvwCwU9QPcV0GpeJdC023trjUNTt7WO6QPCZWxvGM8fnQBx/h34c3UMHia+1nVpRrPiK6FxcSadK0KQqibI4kb7xUDqT19KxNY+FGrXHwl0/wPBqhuA9xanUzd3UjoYInDOkXGV3Yx2r0TWvEcFrYadPp4S9k1S4S3s8NhGLAncT/dABP4VyGl/FKTVviFqng3TdJimu9Ou/LkdrgqDAqgyygbecMwUKCST1xQBzGreDvEng/wAH+PbvTVnm1TxHqcS2Z055ZZba3+VFJJ+bKLuPFd18IbfX4LTWX1Zr8afJqDHSYr9y06W4VRls8jcwZgDyAateDviL4b8V6l/Z+lPdic2zXSia3KBo1kMbEE9cOMVftvGGh3ujavqen3sc8Wk+atycEBGjUkg5+lAHQUV5b4Y+L1rrOiaQzaebXWb27traezk3BYjNGZVIbHI8tSc4HvitN/i94MWGecXF48UQjcOlsxEsckxhWRPVfMBGaAO/orz+x+MHgq6F2xury3W0t5J5WmtWUYSXymA9W34UAdc8VYb4o+GV05bx11BN2otpixNbkOblRkpycZ/Hk8DmgDuKK5BvHVld3Gt2WjW011eaKpa7SVDGoIAZkz13bTxxg+tdNpV7BqWl2mo2pJguoUmiJ7qyhh+hoAs0UUUAFFFFABRRRQAUUUUAFFFFABRRRQAVW1OwstTsZbHUbSG7tZRtkimQMrD3BqzRQ9RqTi7rc8+1vw7430vxVHrXhDW4rjT5mjjutGv+IY4xhd0LDlMDt3rtNG1KPVLaSeGC5hWOZ4cTxGMsVOCwB/hPY96u0VEYcrdmdNbFOtCMZxV1pdaO3n39d/U8x+EnjrxD4q1MJe2trPYyW8szT21tJELSRZiiwszErISoJyuMYORyK9JimhmL+TKknluUfawO1h1B9DyOK5vXPCat4Efwv4eki06PgRFy5CDfubBVgwJyec8ZrX8P6fPp8FxHcSQu0lw0qmNSAFIAAOSeeOTVnKaNFZl3runWtw9vN9s3ocNsspnH4FUIP4VF/wAJJpX/AE//APgvuP8A4isnUgvtIfJLsTa9DpOo2U2i6o9q8d3GVaCVly49dp684/GvJvgH4WYS6ldXl3Oq2N1LaR28UmxGYMd7nHJOAAOemcV6g+vaI5Zmju2LDDE6ZOcj0+5WboMnhTRI5U0+1vI/NuJLhidOnJDuTnB2dOcfSuStSp1a0Kja92/XucFfAOtXp1ZL4b/idTbxrDCkSs7BBgF2LE/UnrUlY/8Awkmlf9P/AP4L7j/4ij/hJNK/6f8A/wAF9x/8RXX7Wn/MvvO/kl2NilFY3/CSaV/0/wD/AIL7j/4ip7HW9PvLlbeD7X5jZx5lnMg4HqygD86aqQb3Qcsl0NKiiitBBRRRQB51+0bp3iDXPhPqnh/w1p8t7e6oY7V1jIGyFnHmMSSP4QfzqX/hLE8O+K/D/wAO9N0lLpjZxB3W7RDaxKuNzqf93AHVjnHQ16BVM6Xpraj/AGk2n2hvcAfaDCvmcDA+bGelAGF8QNA1TXYrRdMngiMTMX8y5nhyCO3lMM/jUfw/8O6toT3jancQSibbs8u6uJsY6581jj8K62igDyz9pDw/r3i3w5ovhnR7G4mtbvWLd9TmiK/uLaNtzHnqcgcc9Kfrfg+78K6Pq8ng6G/v/Efia5jhvtVndXe3TGzzSOBtjTO1V716hRQB81af4J8eeGNL+LNhpWizXcmrW1vb6PNEiQrcEReW7bdx24ySSTz1rpfgn4A1nwv49/4ndjcXtjYaFa22h6hOy5tAVHn24Venz87sZI717hRQBzPxL0LWPEXhabTdD1h9JvGIKzrnOPT0/MGtjw/Z3VhotrZ3t4b25ijCyTkEGQ/3uSavUUAeD+CfBPi6++JlxrHjQayZrfWZ7qGWKVFtjb7dsMYbcWZNp5jAHPJzXsnhnR10LTf7NhuGltY5GNurLgxITnZnuASce1alFAGV4n8O6R4ksorTV7Xz0hmE0LBirxSDIDKw5BwSPxrNvvAXhe88OSeHZtPYaS6xqbVJnWPbH90AA8evHU8munooA5k+BPDh8Sw+I2t7k6lEkaCX7XLhhGCEDLu2tjJ6jvW+LO0F4bwWsIuSu0yhBvI9M9anooA5Bfh9olrp+p2ek+fYLqsjNfuJGdpQxy/3icFuhPpXWQRRwwpDEoWONQqqOwAwBT6KAMrxJo0esQWv79re5s7hbm2mUA7HXI5B6ggkEe9Y8Hw98NWl2uoafZ/ZdSje5miulkYsklwP3rYJ+YEgHB44FdbRQByHw08AaP4H0iC2tN11fJbLbzXsud8qglsYJO0ZYnA4ya3NQ0HR77SL7SZ7CEWd+jJdRxrs8wMMHJXB5rTooA5S0+HfhG1+yGHSgJLS6+1xyGVy5l8vy8sc5b5PlweMU2z+G/gy1hMMOixhPNhkALsdvlMWjUZPCqxJC9M11tFAHGSfC/wO8JhOiqEa2FsQszjKCXzR36iQls9c1Ivw18HizFl/Zrm0+1NdtbtcSGN5Swcsyk4PzAH6119FAHMP4J0qI6rPpxktL7VIhBc3jMZZDFknYu48D5mx6ZroNPtILCwt7G1TZBbxLFEv91VGAPyFT0UAFFFFABRRRQAUUUUAFFFFABRRRQAUUUUAFFFFABRRRQAUUUUAFFFFABRRRQAUUUUAFFQahKsOn3EzTi3EcTMZSu4RgAndjvjrXE/CPxNf+IrnxJHeaimoQWF9HDZzxxpteIwRtvEkfyMWJZto5TIU80Ad7RRWfo2r2er/AGprFnlht52tzNj5HdThwp7hTlSemQR2oA0KKKKACiiigAopszBIXcsFCqSWIzj3rz/4U+Kb7X/EXiWzm1mHV7GyFobK5hiQLIskZLtuTgEsPuH5lAGfvCgD0KiiigAoqhr2rW2i6edQvRILVGUTSIuREpON7f7I7nsOegq+CCAQQQehFABRRRQAUUUUAFFFFABRRRQAUUUUAFFFFABRRRQAUUUUAFFFFABRRRQAUUUUAFFFFABRRRQAUUUUAFFeQXuseOrv42z+BdN8UQxW0ehzancXH9nRt9neSbZbxhScnaoJOT83PToMrxv498WWuv8AxPfTNetrPTPB+jW0sG+0Rw146NIysTyQVVRj/bBFAHulFeNXfxR1O88Q+HdJLxaDap4aTxL4lvHi8z7NCyqBAgOcEsxJbBIC8d6v+LvHV5pvwnhvtA8RWusaxqNpc3Wm6jJaCOMwoGk85o+m1UCqOzMV/vYoA9Workfh/wCI7/V/hFoHim6tpNQ1C70e3u5obZVVppWiVmCgkKMknjIFLovi/VtQ1OCzn8A+JNOjlbDXNz9n8uPjq22Un8gaAOtorivHvj/TfDupnQRb3V3qb6Vc6nIkDKot7aFfmldmIAyxCjGST2rjfhr8Q7rR/ht4Ot/E8+pa/wCJNX0ebWp2wimK1UGQySE7VVQrIg7kn8aAPZ6K8usfjRpM1t4WvL3QNX02x8T2U11YXNyYggMcZk8t8OSCyAEHGDkc9azNT8cX1x8U/D13JqF9oWg2PhS51/XLCYISFYqsSSAZIZcs3ynnbigD2SivLLr40WMHhfVPEY8J+IHsNNsIb+WTZGoMcmSFDM4UyBQrFASRvUdeK1tG+KWjXi+KZdR0/UNHt/DVvFc3st2Ex5UkXmqQEYkNtwSpwRkUAd7RXlWpfGeytNN1q4fw7qVvJpnhtfEDC4eMDypCwijbaxKu20nGOB71g/EHxx4tgtPhasnn6brWrXBvtWsNPdMSW8NsZZov3hwFztG4kYweaAPc6K5jwj4003xF8O7DxvHb3NnYXtsLhY7gKJFUnAzgkc9sHkEVoeEPEFn4n0G31iwSaOGZQQkq4dcgHBH4igDzPxH47+Ien/GT/hB3j8K6XY6lF5ugX17BcSC9Kgb4SVcBZV647jpW14gn+M+maDfahZ/8IPfz21u80drHZ3atMVBOwHzDycYHHWt/4peCdN8e+E5dFvpJLa4R1uLC9iOJbO5TmOVD2IP5gkVm/BPxNr2v+HLux8VWYh17Q7x9Nv54sG3u5EA/fRMOMMCCV6q2QaALHj/xBqVh8Lm1K1iMGs38NvbWsWCCtzcMkajB5GGfP4V0+g6bbaNotnpNmpEFpCsKZ6kKMZPuetcd8Yf3l74Eti2BL4rtWI9dkU0g/VBSfGrxlqXhfTtE0zQIYpNd8RapFpdg8q7o4C/LzMO4RQTjucZ4zQB39FeFeO/iJqFjokOp+FfHtvqUA8T2Gj3ryacq/ZAdy3CkkAFicN0+Xp3pvh34jeNfFPirxH4bsprfT7t9Vsl0nFuHNrp7QrPLNKGHLNGQAD0eRQOBQB7vRVHStW07Upr23sbxLmXT5/st2F/5ZyhVYqffDKePWsz/AIS/S/8AhN18JBZzemAzbwB5Yx/DnPXHOKAOF+LXjzxv4R8f6JptvD4ds/DOsYtodX1CKZxDeHOIpdjqFDcbW6ZyDW+8PxgWNvLvfAZbBIBsroAn6+bXS+M/Dej+L/DF94c161W50+9iMcqHqPRlPZgcEHsQK4j4I6p4ksbvWPhz4qaTUL7w35QttXHK3tpICYTIR92YAYYHrgN3zQB13w51XWdb8EaVqniHT007VriHdd2yIyrFICQQA3zY44zXQVx3xs8S3XhD4UeJPEVhIsd9Z2TmzZlDDz2wsWQeD87LxWV8M734iXXie4XxJC40SPSLXEtxbpDI9+RmbYF58sAjr3zjigD0O4hiuLeS3njWSKVCjowyGUjBB/CuO+Ed3KNDv/D1zIXuPD2oS6blj8xiXDwE/WJ4/wBa7SvPvAn7v4w/EeBSdjNpk+OwZrYqf0jFAHoNFFFABRRRQAUUUUAFFFFABRRRQAUUUUAFFFFABRRRQAUUUUAFFFFABRRRQAUUUUAFFFFABRRRQBzukeDdI0zxvq/jG3e8fVNXhiguTLOWjCR/cCr/AA4yenqawv8AhUXhGS91a4uxqV5DrGoLqGo2lxds0FzMuNm9e6rhcLnHAyDXf0UAcb4z+G3hrxVeXV5fLe21xeac2l3UlncmEz2pbd5bY7A5wRg8mpD8O/D/APpKxtfRQz6KuiCFLgiOG0UYCxj+E46nqfwFddRQBh+HfCmi6J4MtPCENt9r0e1thapBeYmDRDojbh8wxxz2FR6b4H8FaZfRX2m+D/D1ldwndFPb6bDHIh9QyqCK6CigDjPGvwz8K+L9Wl1PWIbwzz6bJpdwILp4lntnYMUcKecMAR7+3FVL/wCEnhG+t7KG6OqOLTSpdI3fb5A01pIQWjkIPIyqkdMY9OK76igDzOX4XwX8+haLqsNpP4X8NXEV1piSTyTXU0qRbEEpYBVRcn5VzuwucYOdzXfht4W1rxFqeuajb3MtxqmmjTb2MXLLFNAAwAZBxkB2x9c9QK7CigDh7j4X+HLvwhN4Xv7rWb2wm+zrIbjUJGcpAwaNM9Ao2jOBkjqTWb4x+F1rd2XiQaCsfm+J5ov7Zt725kEM8IVUkVNoPlOUUANhsY6c16VRQB5L4X+Ddn/Z/i6DxZO14PEiQWrxxXUjtBawKFiXzmCs7ZyxO0AE4AwK6i5+Gvhe6vLW8u4725ntdMudMjklumY+VcHMrc/xnn5h0BwOOK7KigDG8HeG9O8K+GrTw/pjXL2VpGsUQuZjKwRQFVcnsAAMe1attBDbQJBbQxwwoAqRxqFVQOgAHAqSigDkPHWsahNeQeD/AA3L5etX6b5boLuXTrbOGnb/AGjyqL3bnopra0fTtJ8KeGo7K1C2unWELMzu2eBlnkdu7E5YseSSTXhM+ieEdd+L3jNNQ13xxpd99ocq+lazdIl0tvBE8g2xgAeX5yqqDJ69Sao+JfC3gqbwP4g1Kz1n4ta3Dp1k811Y3euXlqksWDuBM4CsMA5A3HHY0AerfFe4iutP8Ea7ZyrLZxeJbCfzh90xSh4g30PnL+ddN4u8K6R4oGntqSTLPpt2t5ZXEEhSWCUAjcp9wSCDkEGqGseH7bxJ8LP7At91tHcabEtsS2TCyqrRHPcqyqc+1ang7V21rw/b3c8RgvFHk3sB4MM68SIfoenqCCOCKAOWb4PeCJPBkfhK4s7ufTF1X+1pBJcsZJrneXLO3Vsk9PSug0XwX4f0fxjrXi6xsyur60sKXc7OT8kSBEVR0UYA4HU10NFAHmnw/wDAevaD47vPEeo3tpIl+LyS5it7mXBmluNyHYV2sFiWNM8EEN1zXo32a2+1/a/s8X2jZ5fm7Bv25ztz1xntUtFAHNePPENxpFrb6do8KXfiDU2MOnW7Z2hgPmlkx0iQfMx+gHJFW/Bnh638N6MLNJnurqaRri9vJP8AWXU7ffkb69AOgAAHArzT4qeHPBN98SoLjWNc8d2OuXViUhXRry5ij+zxhnYDyh0BXLe7L3IFc3J4S8I3WgavqGkeJPi/qEmm2jXD202u3toZFHUBp9q9ASec47HpQB654p0Hwz8UfB8dncXs91o8lwswezuDGJHifgEjqA69PVaX4p6Jr+v+FP7J8OzWUNzLNH5k91M6eXED85TarZfHA3DAJzzjFSfCXT9M0z4Z+HbTR4Jrew/s+KSCKabzXRXXfhnwNx+brgV1FAHIeBodXs9c1TSrmMw6Rp1rZ2unx/OwYiLdK/mNy/zMFyefkOR3Od8PlM/xS+I2orzF9rsbNWB43RWqsw/Ay12evapa6No91ql4xENvGWIAyzHoFUd2JIAHckCsb4aaNdaP4YB1JQup6hcS6hfgHO2aZi5TPfaCE/4DQB01FFFABRRRQAUUUUAFFFFABRRRQAUUUUAFFFFABRRRQAUUUUAFFFFABRRRQAUUUUAFFFFABRRRQAUUUUAFFFFABRRRQAUUUUAFFFFABRRRQAUUUUAFFFFAHOWvgfwvbaydYh0tRes9w7yGRzvM7BpdwJwwYqvBGOB6VZ1Hwr4evtHvtJk0m1is7+EwXSQRiIyxnqpK4OOTW1RQBDZW0VnZw2kAIihQRoCckKBgDNOjggjllmjhjSSYgyuqgFyBgEnvgcVJRQAUUUUAFFFFAGLL4W0SbxJJ4hms/M1GSFbd5HdiDGA2E25xt+ZuMYJOT0FSzeHdEewu7GPTba3hvIjDP9njERdCMFSVwcYzWrRQBV0jT7XSdLtdMsUMdraxLDChYttRRhRk88DirVFFAEVxb29x5f2iCKXy3Eke9A2xx0YZ6EetS0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H/2Q=="/>
          <p:cNvSpPr>
            <a:spLocks noChangeAspect="1" noChangeArrowheads="1"/>
          </p:cNvSpPr>
          <p:nvPr/>
        </p:nvSpPr>
        <p:spPr bwMode="auto">
          <a:xfrm>
            <a:off x="21272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AutoShape 8" descr="data:image/jpg;base64,%20/9j/4AAQSkZJRgABAQEAYABgAAD/2wBDAAUDBAQEAwUEBAQFBQUGBwwIBwcHBw8LCwkMEQ8SEhEPERETFhwXExQaFRERGCEYGh0dHx8fExciJCIeJBweHx7/2wBDAQUFBQcGBw4ICA4eFBEUHh4eHh4eHh4eHh4eHh4eHh4eHh4eHh4eHh4eHh4eHh4eHh4eHh4eHh4eHh4eHh4eHh7/wAARCAB6AIQDASIAAhEBAxEB/8QAHwAAAQUBAQEBAQEAAAAAAAAAAAECAwQFBgcICQoL/8QAtRAAAgEDAwIEAwUFBAQAAAF9AQIDAAQRBRIhMUEGE1FhByJxFDKBkaEII0KxwRVS0fAkM2JyggkKFhcYGRolJicoKSo0NTY3ODk6Q0RFRkdISUpTVFVWV1hZWmNkZWZnaGlqc3R1dnd4eXqDhIWGh4iJipKTlJWWl5iZmqKjpKWmp6ipqrKztLW2t7i5usLDxMXGx8jJytLT1NXW19jZ2uHi4+Tl5ufo6erx8vP09fb3+Pn6/8QAHwEAAwEBAQEBAQEBAQAAAAAAAAECAwQFBgcICQoL/8QAtREAAgECBAQDBAcFBAQAAQJ3AAECAxEEBSExBhJBUQdhcRMiMoEIFEKRobHBCSMzUvAVYnLRChYkNOEl8RcYGRomJygpKjU2Nzg5OkNERUZHSElKU1RVVldYWVpjZGVmZ2hpanN0dXZ3eHl6goOEhYaHiImKkpOUlZaXmJmaoqOkpaanqKmqsrO0tba3uLm6wsPExcbHyMnK0tPU1dbX2Nna4uPk5ebn6Onq8vP09fb3+Pn6/9oADAMBAAIRAxEAPwD6IoooroOEKKKKACiiszV9d0vS5EivbrZK43LGiM7keuFB4qXJJXbE2oq7Zp0Vgx+L/Djfe1SGI/3ZQyH8iBVqHxBoUoHl6xYtnp+/UfzNT7SHcj2kO5qUmRWJfeKdBtVP/Eyhnk/higPmOx9gtc/qvizVCnmxC10m3PRrkeZK3/Ac4H6mpdaN7R1IqYmEFqzu884pa870nxZ4g+eWS1gvrVT8p8swSyDuVHI/PGa7fRtTtdVsI7y0k3RvwQfvI3dSOxFWprm5Xowo4iFVe6XaKTIoyKo3OO8d7f7b0cZ52z/yWsrUopJtPmhhbbK6FVOcckVc8UzLdeLljUgrZW2G56O56fXAH51GOlcPNao5LuebVSm5LozKhu544kij0i7VUAXA2gD6c0VpnGf/AK9FaOqm72OdRnFWUj0Giiius9oKKKKAENecQs01/qN5JnzZbuRSc/woxVQPbA/WvRm6fSvMNKmK6bbyBSTNMxPPQsxOa5K6vJI48VLYjv8AW7C31GGwbM08jBSqLu259a0JLeGQFXhjYe6A1DZafZ2rySwW6q8jl2Y8sSferW5dxUEEjnHtSqqk7Kmjhpqoruq0VpEnQhbWK3iC9yOD7YHT61jQT+X4qnS/XMn2dWtwAWA5OQP0rYd7xXIEayLng5HT86qWZWW9PloFuIywuM8EA5wPftiuii1CLuuhzV0pyjbTU0YJBLGJFBAPYjkGnaPO2l+JbaWJglvfv5Fyp+6WwdjfXIx+NVTL9kVYcbt0gWJA3JBx/Lmpr62W6tXgYlS33WHVSOhH41xyi1qd0Jaeh0/i7V7rT47W3s1jF1duyq8i5WNVGScdzXOyzaxccz65eg9xCFiHv0H9avwMfFWhojTJb6zp8nzZGQHxySO6OD+vtWW73VrcrZ6javaXDD5M/NHJ/usOv060Tk279DWcnLV7DrW2it1ZYw3zMWcsxZmY9SSepovbiK1tpLiZtsca5Y1NmsbUZYtQvoNPgYSrHKstwQcqqr0Un1J7VVKCk/JHPVqckfd3Yh1fUOCuhXZUjIIdelFbHFFautDpAyWHqdah6DRRSZrpPdFoo7UmaVxEGoSrBY3EzHCxxMxPsATXm+mxI2h20cw48pSecYPXOa6X4oapHZeFbq3SRRdXSGKJM/Ng/eOPQDPPvXK2EiS6TDbyLMzCFA5RSdpwO/SsZx5rSXQ83FVo+29n2RZezlIPl6hdIe2drY/MVl65NdR2DyS2LNcQ4/0hANu3PJznI47VYGpahbIWu9LlaFessbhmx/eKj+lQalr+mPptyqvI+YmAzCwUkjpnFa06dRSV1c86rUpOErNpm1BjyI8bT8o5Xp+HtXLeI53mvZZLGE281swje9a4Eajvgr/EK6LR43i0m0jkbc6wqGPvisjUbOz1LUWgj0t/NLgT3LxlVCj09SemaMLywqy5kTjFOpQjy7ktpqlq/wBpvonW78i3TzDCMszd8Dt1p/h3WLjVbm6D2jQwR48sspBPsc1lXtzBo3ix5mtnSA2wSNIY+JG9OKtWuu6jb3luusWcdvb3f+qZeqegauqphk4Nwje601/I5aWKcaiVSVrN30/U3Li1ZrhLu1me0vI/9XPH1A9CP4h7GtzTNRsvEVs2i69bRxXoG4JyFkx0kjPUEenUVmZqhrb+TFBdRsFuILiN4D3LbhwPqMjFeLdxfke9GVtehoapp97oZU3T/abEsFS5Aw0ZJ4Dj/wBmHH0pkcccZxHGq85O0Ac13d1bxXlnLbXCB4pkKOp7g1wc1vcaTff2bdsXBBNtMf8Alqg7H/aHQ/nWkoOG2zLq0lFp9CXFFG4UVPM+5nyrsd/XMeIvEr2l42naXbpdXigGVnYiOEHpuI5J9hXTE8V5fBdxJBqGpzN8slzNKx9gxA/QCuiq5OSjHdnTiavs43vY0Wv/ABJIcya2sX+zDaIAPb5sms3WdW1hY1t18QXsty7hY4oljjYn3KrkAdTT7PUYb7TY7yBvKWX5U8wdGzgD3pYLVobuM7FdFU/OW+YMepI9/wBKzjTtL95f0POqVHOPuPcwn0XaxutS1G9upHlCTksSGXqRnrgf0rqIGikiV4XVoyPlKnjHtUFpIJzJIIwsW/5GPVuxb6Uv2q3WOcoQfIOHCjocZA+vIq6tRyVrbE0KMKTuuvfcnjS4ubkWtlD50+NxBbCoPVj2H5k1NrvhHWLzR57eO8sfMkUDZsYZ55G4/wCFdP4a00afpqiRR9qmxJO3UlvTPoOgqjfeK7GzmljezvZY42KtLDGHXI68Zzxj0pUv3TUrndPD05wtU6nOHzLWdbK8ge2nC/KrHKuB/dbo1TH866x49L8RaTG+Y7u1lG6N1PIPqp6gj8CK5u68P65ZymOyNvqFv/A00vlSL7McEN9eKznB/EldBKi4xXLqjH1BStxFdTzJHa23zYxyzEY/r270/UvCuteItIY7baxX/WQJNkyN6E44TP410GjeGbhruK91maJzE2+O1hGY1bsWJ+8R+VdWfc/jW1Bzi4zeliFgIVYyVRaM8x1Sw1LR4rWzn1Y3F48QPkW1oCwA4yWY4Azxkio9JNxY3K3raD9uul5WS5v9xU+qgLtBq3qWoLfeIrm9iUvA7paQtn7wXJZh7ZJ+uKsj1rkmnKbmZwiovli9jf0HxZYahOtncJJp98R/qJz97/cbo3860tY0y01S0+z3UZ4O5HQ7Wjb1B7GuIvLSC7hMNxEsi9Rn+E+op+m6jq2iSDy5ZtTsf4reV8yxj1Rz1/3TWyrO1p7HTGu/hnqXpPDeuxNshvLCdB0eUMjH6gZFFaCeM9F2jzft0D90ezfI/IGii1LuO1HudJivLILSKa0v9LuEAEdxLFIuemWJH6EV6oenrXFeNdJuLW8PiDTIGm+UC9gTq6jo6+rD0rSupK049CsVT5ltdGINPcWa2QnAgUALiMb1x056fjilt71I4pVvZ40kgYhix27lH8WPcVRn8TWgO+2t7m7gUAyyxJlUz61m63q8WtG3sNLhlul8xZJiqYIUHOOa6KNCpVa51o+p4VXEUaSfs3rtY1dP/tG6sl8iRbS2Yny3dcy7OxA6D61oaNb28et6Zo6KSryNcSFjywT5sk+pbFZ/9pvPN9guLWTT3kBw0rABl/2SOCcfStjwaq3Hj6eRTuS108L68u3H6CsMRzpqLVk2dOFUJSVtWeg/Xk154flubxW5Ed1KufbcTXoFxKkMDzSsFjRSzE9gOSf0rzy2kaYS3TKVNxM020/whjkD8sVFe14o9TE6pI5qx8R2CakRpN/eaVJM5V3jRTFIfUqcjPviuzsPE2rWXyahajU4z92e22pIB7oeD+Bri9Y0rTdbtHbRBbC5ikxJgbc9eP0rWsWbStPtLF4HYqFQsDkZPU5+vauvEUKSipUW1LseHhMRiIzkqj93o1sdhH400kgCS31KKTvG1oxYe+VyP1rP1vxJPqlq9jplnd2yS5WS6nUJtTvsGSdx6e1Vs981RvFea6H2S7MNxGPnGNylT2I6ZriTnPRs9OpXqcvcdJbrHFbpbodsDKUVSMhcEGn2EnnI8/IV2+VT1AAx/SqF1ZvHBLd3DmS7YqIzHlcdAAOe5/CrKQXUekmNWMc4DNhCDySTjJrVwjyJXORTlztuJobhVdLmFrprbf8AvFGSMf1/GqkupMIh5dnc7ujFoiAnuR1P4ZpulGN22mOeKeLLt5mAX39+Pw/KoVBpNs0eITaUTUHSis7UNXs7GcQTyYfaGwKK5r+RtzwPUaaRgGnUV6bPUOA8S+H7zR7yXVdEga4spiXurJRyh7ug7+4qjpN3p95CXsGjz/GoXawPoRXpmBXPa74O0PV5zdSwPb3f/PxbP5bk++Ov4iuWpSmtYM4amESfNBI5m/t7W5t9t5DFLCOf3gyB+fStD4WQrMNW1dECxXNyIoSBgFIxgY9s5qWL4d6UZVa+1DU9QjXpFNN8n4gDmuts7W3tLaO2tYkhgjG1I0GAo9qVOnUlJOeyFRw7VTnasU/Eys3h7UAvX7M/8q4+Ng0aspGCARj0r0FlDKVYZBGCPUVxl94Y1Oz3NpE8FxbjLJbTAqyj+6rjj8xV14O/Mka14SeqRzP2e2024aGzfy3vLgNIc5K9+PTPP51auZ45o8L5kahtySeXuU49B/jii28m+X7TG0sEmSsidCrjjaw9RV2CJYoEjViQvTNEqylaTd2ebGjo4rRHORa01rFNiNnJYFBPMAcHvg9u5x0rV0VV2yyrPC/mNuYROXUH69avSxxyDEiK49GGay7zQ9Jmkz5Yt5X6NC/lkn6DrWvtaVRctrGPsa1N817k2uO3lQQRqfNlnTb6AA7iT+ANMvNZiSY29jBJfXQ4KRdF/wB5ugqAeHYZAFu7+/uUU5VZJeP0rUtLS3s4hDawpFH/AHVH86TdCCS+Kw4rESk5fDf+tDG0LxA95qMum3tr9mukzwGyDjqPrWvc2lpckNPGj44zk9PqK4zw6ftnjq6uCMBWkbB/KusvPnu47OytVub+Y/u4s/Kv+2/YAVpmNOFGquTS62MMurVK9GXPrZtGl4I0XSryxvZZYIpCL2RF+bgABcAUV1XhnSYdF0iKxVvMcEvJIRje55JxRXKlO2560cK7bI1KKKK6z0gooooAKKKKACkI4paKAOO8Y6FNHcPrujw7p1GbuAHHnoB94f7Y/WseC6hmsReQtuiZNwPtjvXpBrze4tl03xNqOmhdkMjfaoFHA2t94D/gX864qsFCSlbQ4cRT5dV1Mn7VdXEMavfJEssm1JEj5Zh1GRxjjrSSxRyXzf2vsiKxiOFicFstwwI6HgdK31RAoVVAA6DGBWFbafe33iJ7G1ZpZ95lPmHdFEh6OR2I6be/Brpp1oWdtDy6tGaa6l+1tby2lIW98y3znbKpZ/puzU95dwWoUzyYLHCKAWZj6ADkmts+DpvLGzX70Tfxs0UZU/RccfnWjoXhqx0qc3W6a7vSNrXE5ywHcAdFH0rncak3dqx6FPDyS5Tyiw8M+IdR8USzabb3VlBJIzfaZozGFU9eD1r1/QdD0/R4iLWEea4HmzMSzyH3Y8/hWpRXoVqvtuXmWqDA5ZSwbk4u93cTaKKWisrHpXCiiimAUUUUAFFFFABRRRQAVgeKvD7atJBdWtyLW9tgyxyMm5WVuqsOuO/Fb5oNZyipKzJlFSTTOHg8Ka9M22+1e0gizz9khO8j6sSB+VdRoukWOkWv2exhCAnc7k5dz6sepNXqcOlTGjGOqIhSjDYKKKK1RqBops33TQnSmA6iiigD/9k="/>
          <p:cNvSpPr>
            <a:spLocks noChangeAspect="1" noChangeArrowheads="1"/>
          </p:cNvSpPr>
          <p:nvPr/>
        </p:nvSpPr>
        <p:spPr bwMode="auto">
          <a:xfrm>
            <a:off x="36512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Text Box 29">
            <a:extLst>
              <a:ext uri="{FF2B5EF4-FFF2-40B4-BE49-F238E27FC236}">
                <a16:creationId xmlns:a16="http://schemas.microsoft.com/office/drawing/2014/main" id="{C51ECD36-B253-46F3-8812-7983A6288CA3}"/>
              </a:ext>
            </a:extLst>
          </p:cNvPr>
          <p:cNvSpPr txBox="1">
            <a:spLocks noChangeArrowheads="1"/>
          </p:cNvSpPr>
          <p:nvPr/>
        </p:nvSpPr>
        <p:spPr bwMode="auto">
          <a:xfrm>
            <a:off x="1384528" y="1279685"/>
            <a:ext cx="4098960" cy="5278368"/>
          </a:xfrm>
          <a:prstGeom prst="rect">
            <a:avLst/>
          </a:prstGeom>
          <a:noFill/>
          <a:ln w="9525">
            <a:noFill/>
            <a:miter lim="800000"/>
            <a:headEnd/>
            <a:tailEnd/>
          </a:ln>
        </p:spPr>
        <p:txBody>
          <a:bodyPr wrap="square">
            <a:spAutoFit/>
          </a:bodyPr>
          <a:lstStyle/>
          <a:p>
            <a:pPr>
              <a:spcBef>
                <a:spcPct val="50000"/>
              </a:spcBef>
              <a:spcAft>
                <a:spcPts val="600"/>
              </a:spcAft>
            </a:pPr>
            <a:r>
              <a:rPr lang="en-US" b="1" dirty="0">
                <a:cs typeface="Arial" charset="0"/>
              </a:rPr>
              <a:t>PDT Lead: </a:t>
            </a:r>
            <a:r>
              <a:rPr lang="en-US" sz="1600" dirty="0">
                <a:cs typeface="Arial" charset="0"/>
              </a:rPr>
              <a:t>Todd Steissberg (ERDC)</a:t>
            </a:r>
          </a:p>
          <a:p>
            <a:pPr lvl="0">
              <a:spcAft>
                <a:spcPts val="600"/>
              </a:spcAft>
            </a:pPr>
            <a:r>
              <a:rPr lang="en-US" b="1" dirty="0">
                <a:cs typeface="Arial" charset="0"/>
              </a:rPr>
              <a:t>Product Development Team: </a:t>
            </a:r>
          </a:p>
          <a:p>
            <a:pPr marL="285750" lvl="0" indent="-285750">
              <a:spcAft>
                <a:spcPts val="600"/>
              </a:spcAft>
              <a:buFont typeface="Arial" panose="020B0604020202020204" pitchFamily="34" charset="0"/>
              <a:buChar char="•"/>
            </a:pPr>
            <a:r>
              <a:rPr lang="en-US" sz="1600" dirty="0"/>
              <a:t>Billy Johnson (ERDC)</a:t>
            </a:r>
          </a:p>
          <a:p>
            <a:pPr marL="285750" lvl="0" indent="-285750">
              <a:spcAft>
                <a:spcPts val="600"/>
              </a:spcAft>
              <a:buFont typeface="Arial" panose="020B0604020202020204" pitchFamily="34" charset="0"/>
              <a:buChar char="•"/>
            </a:pPr>
            <a:r>
              <a:rPr lang="en-US" sz="1600" dirty="0"/>
              <a:t>Zhonglong Zhang (PSU)</a:t>
            </a:r>
          </a:p>
          <a:p>
            <a:pPr marL="285750" lvl="0" indent="-285750">
              <a:spcAft>
                <a:spcPts val="600"/>
              </a:spcAft>
              <a:buFont typeface="Arial" panose="020B0604020202020204" pitchFamily="34" charset="0"/>
              <a:buChar char="•"/>
            </a:pPr>
            <a:r>
              <a:rPr lang="en-US" sz="1600" dirty="0"/>
              <a:t>Scott Wells (PSU)</a:t>
            </a:r>
          </a:p>
          <a:p>
            <a:pPr marL="285750" lvl="0" indent="-285750">
              <a:spcAft>
                <a:spcPts val="600"/>
              </a:spcAft>
              <a:buFont typeface="Arial" panose="020B0604020202020204" pitchFamily="34" charset="0"/>
              <a:buChar char="•"/>
            </a:pPr>
            <a:r>
              <a:rPr lang="en-US" sz="1600" dirty="0"/>
              <a:t>Chris Berger (PSU)</a:t>
            </a:r>
          </a:p>
          <a:p>
            <a:pPr marL="285750" lvl="0" indent="-285750">
              <a:spcAft>
                <a:spcPts val="600"/>
              </a:spcAft>
              <a:buFont typeface="Arial" panose="020B0604020202020204" pitchFamily="34" charset="0"/>
              <a:buChar char="•"/>
            </a:pPr>
            <a:r>
              <a:rPr lang="en-US" sz="1600" dirty="0"/>
              <a:t>John Kucharski (ERDC)</a:t>
            </a:r>
            <a:endParaRPr lang="en-US" sz="700" dirty="0"/>
          </a:p>
          <a:p>
            <a:pPr marL="285750" lvl="0" indent="-285750">
              <a:spcAft>
                <a:spcPts val="600"/>
              </a:spcAft>
              <a:buFont typeface="Arial" panose="020B0604020202020204" pitchFamily="34" charset="0"/>
              <a:buChar char="•"/>
            </a:pPr>
            <a:r>
              <a:rPr lang="en-US" sz="1600" dirty="0"/>
              <a:t>Kervi Ramos (ERDC)</a:t>
            </a:r>
          </a:p>
          <a:p>
            <a:pPr marL="285750" lvl="0" indent="-285750">
              <a:spcAft>
                <a:spcPts val="600"/>
              </a:spcAft>
              <a:buFont typeface="Arial" panose="020B0604020202020204" pitchFamily="34" charset="0"/>
              <a:buChar char="•"/>
            </a:pPr>
            <a:r>
              <a:rPr lang="en-US" sz="1600" dirty="0"/>
              <a:t>Barry Bunch (ERDC)</a:t>
            </a:r>
          </a:p>
          <a:p>
            <a:pPr lvl="0">
              <a:spcAft>
                <a:spcPts val="600"/>
              </a:spcAft>
            </a:pPr>
            <a:r>
              <a:rPr lang="en-US" b="1" dirty="0">
                <a:cs typeface="Arial" charset="0"/>
              </a:rPr>
              <a:t>Corps District Collaboration:</a:t>
            </a:r>
          </a:p>
          <a:p>
            <a:pPr marL="342900" indent="-342900">
              <a:spcAft>
                <a:spcPts val="600"/>
              </a:spcAft>
              <a:buFont typeface="Arial" panose="020B0604020202020204" pitchFamily="34" charset="0"/>
              <a:buChar char="•"/>
            </a:pPr>
            <a:r>
              <a:rPr lang="en-US" sz="1600" dirty="0"/>
              <a:t>Brian Zettle (Mobile District, CoP Lead)</a:t>
            </a:r>
          </a:p>
          <a:p>
            <a:pPr marL="342900" indent="-342900">
              <a:spcAft>
                <a:spcPts val="600"/>
              </a:spcAft>
              <a:buFont typeface="Arial" panose="020B0604020202020204" pitchFamily="34" charset="0"/>
              <a:buChar char="•"/>
            </a:pPr>
            <a:r>
              <a:rPr lang="en-US" sz="1600" dirty="0"/>
              <a:t>Kathryn Tackley (Portland District)</a:t>
            </a:r>
          </a:p>
          <a:p>
            <a:pPr marL="342900" indent="-342900">
              <a:spcAft>
                <a:spcPts val="600"/>
              </a:spcAft>
              <a:buFont typeface="Arial" panose="020B0604020202020204" pitchFamily="34" charset="0"/>
              <a:buChar char="•"/>
            </a:pPr>
            <a:r>
              <a:rPr lang="en-US" sz="1600" dirty="0"/>
              <a:t>Dan Turner (Northwest Division)</a:t>
            </a:r>
          </a:p>
          <a:p>
            <a:pPr marL="342900" indent="-342900">
              <a:spcAft>
                <a:spcPts val="600"/>
              </a:spcAft>
              <a:buFont typeface="Arial" panose="020B0604020202020204" pitchFamily="34" charset="0"/>
              <a:buChar char="•"/>
            </a:pPr>
            <a:r>
              <a:rPr lang="en-US" sz="1600" dirty="0"/>
              <a:t>J. J. Baum (Sacramento District)</a:t>
            </a:r>
          </a:p>
          <a:p>
            <a:pPr marL="342900" indent="-342900">
              <a:spcAft>
                <a:spcPts val="600"/>
              </a:spcAft>
              <a:buFont typeface="Arial" panose="020B0604020202020204" pitchFamily="34" charset="0"/>
              <a:buChar char="•"/>
            </a:pPr>
            <a:r>
              <a:rPr lang="en-US" sz="1600" dirty="0"/>
              <a:t>Laurel Hamilton (Omaha District)</a:t>
            </a:r>
          </a:p>
          <a:p>
            <a:pPr marL="342900" indent="-342900">
              <a:spcAft>
                <a:spcPts val="600"/>
              </a:spcAft>
              <a:buFont typeface="Arial" panose="020B0604020202020204" pitchFamily="34" charset="0"/>
              <a:buChar char="•"/>
            </a:pPr>
            <a:r>
              <a:rPr lang="en-US" sz="1600" dirty="0"/>
              <a:t>Jim Noren (St. Paul District)</a:t>
            </a:r>
          </a:p>
        </p:txBody>
      </p:sp>
      <p:pic>
        <p:nvPicPr>
          <p:cNvPr id="22" name="Picture 21">
            <a:extLst>
              <a:ext uri="{FF2B5EF4-FFF2-40B4-BE49-F238E27FC236}">
                <a16:creationId xmlns:a16="http://schemas.microsoft.com/office/drawing/2014/main" id="{7931948A-E803-4E4F-843B-C334B711B02D}"/>
              </a:ext>
            </a:extLst>
          </p:cNvPr>
          <p:cNvPicPr>
            <a:picLocks noChangeAspect="1"/>
          </p:cNvPicPr>
          <p:nvPr/>
        </p:nvPicPr>
        <p:blipFill>
          <a:blip r:embed="rId4"/>
          <a:stretch>
            <a:fillRect/>
          </a:stretch>
        </p:blipFill>
        <p:spPr>
          <a:xfrm>
            <a:off x="5711171" y="1408810"/>
            <a:ext cx="5096301" cy="4933405"/>
          </a:xfrm>
          <a:prstGeom prst="rect">
            <a:avLst/>
          </a:prstGeom>
          <a:ln w="38100">
            <a:solidFill>
              <a:schemeClr val="tx1"/>
            </a:solidFill>
          </a:ln>
        </p:spPr>
      </p:pic>
    </p:spTree>
    <p:extLst>
      <p:ext uri="{BB962C8B-B14F-4D97-AF65-F5344CB8AC3E}">
        <p14:creationId xmlns:p14="http://schemas.microsoft.com/office/powerpoint/2010/main" val="4187902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Approach</a:t>
            </a:r>
            <a:endParaRPr lang="en-US" sz="14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TextBox 7">
            <a:extLst>
              <a:ext uri="{FF2B5EF4-FFF2-40B4-BE49-F238E27FC236}">
                <a16:creationId xmlns:a16="http://schemas.microsoft.com/office/drawing/2014/main" id="{D85CB7A9-38B1-4E6A-A549-AA8D75877F45}"/>
              </a:ext>
            </a:extLst>
          </p:cNvPr>
          <p:cNvSpPr txBox="1"/>
          <p:nvPr/>
        </p:nvSpPr>
        <p:spPr>
          <a:xfrm>
            <a:off x="457199" y="1526136"/>
            <a:ext cx="9764973" cy="830997"/>
          </a:xfrm>
          <a:prstGeom prst="rect">
            <a:avLst/>
          </a:prstGeom>
          <a:noFill/>
        </p:spPr>
        <p:txBody>
          <a:bodyPr wrap="square" rtlCol="0">
            <a:spAutoFit/>
          </a:bodyPr>
          <a:lstStyle/>
          <a:p>
            <a:r>
              <a:rPr lang="en-US" sz="2400" b="1" dirty="0"/>
              <a:t>Task 5: Upgrade Hydrodynamic &amp; Water Quality Computation Engine</a:t>
            </a:r>
          </a:p>
          <a:p>
            <a:endParaRPr lang="en-US" sz="2400" b="1" dirty="0"/>
          </a:p>
        </p:txBody>
      </p:sp>
      <p:sp>
        <p:nvSpPr>
          <p:cNvPr id="9" name="Content Placeholder 4">
            <a:extLst>
              <a:ext uri="{FF2B5EF4-FFF2-40B4-BE49-F238E27FC236}">
                <a16:creationId xmlns:a16="http://schemas.microsoft.com/office/drawing/2014/main" id="{95EBBE4A-2EC5-4ADA-97C7-C4A584B2DC75}"/>
              </a:ext>
            </a:extLst>
          </p:cNvPr>
          <p:cNvSpPr>
            <a:spLocks noGrp="1"/>
          </p:cNvSpPr>
          <p:nvPr>
            <p:ph idx="1"/>
          </p:nvPr>
        </p:nvSpPr>
        <p:spPr>
          <a:xfrm>
            <a:off x="462742" y="1981200"/>
            <a:ext cx="11272058" cy="4337598"/>
          </a:xfrm>
          <a:noFill/>
        </p:spPr>
        <p:txBody>
          <a:bodyPr wrap="square">
            <a:spAutoFit/>
          </a:bodyPr>
          <a:lstStyle/>
          <a:p>
            <a:r>
              <a:rPr lang="en-US" sz="2400" dirty="0">
                <a:cs typeface="Arial" panose="020B0604020202020204" pitchFamily="34" charset="0"/>
              </a:rPr>
              <a:t>Decouple water quality component from hydrodynamics in W2 in cases where the water quality state variable does not impact hydrodynamics, thereby increasing computational efficiency</a:t>
            </a:r>
          </a:p>
          <a:p>
            <a:pPr lvl="1"/>
            <a:r>
              <a:rPr lang="en-US" dirty="0">
                <a:cs typeface="Arial" panose="020B0604020202020204" pitchFamily="34" charset="0"/>
              </a:rPr>
              <a:t>Run hydrodynamic simulations for a prescribed period, store output, and use data as input for multiple water quality simulations</a:t>
            </a:r>
          </a:p>
          <a:p>
            <a:pPr lvl="1"/>
            <a:r>
              <a:rPr lang="en-US" dirty="0">
                <a:cs typeface="Arial" panose="020B0604020202020204" pitchFamily="34" charset="0"/>
              </a:rPr>
              <a:t>Implement a simultaneous equation solution of the water surface in all branches for the updated model, enhancing hydrodynamic stability of riverine segments</a:t>
            </a:r>
          </a:p>
          <a:p>
            <a:pPr lvl="1"/>
            <a:r>
              <a:rPr lang="en-US" dirty="0">
                <a:cs typeface="Arial" panose="020B0604020202020204" pitchFamily="34" charset="0"/>
              </a:rPr>
              <a:t>Support increasing demand to include water quality operating objectives for water management by updating selective withdrawal algorithm to account for overlapping withdrawal zones for multiple outlets (versus simply adding them together)</a:t>
            </a:r>
          </a:p>
          <a:p>
            <a:pPr lvl="1"/>
            <a:r>
              <a:rPr lang="en-US" dirty="0">
                <a:cs typeface="Arial" panose="020B0604020202020204" pitchFamily="34" charset="0"/>
              </a:rPr>
              <a:t>Evaluate using multi-core processing capability with numerical precision of simulations vs. fast code execution</a:t>
            </a:r>
          </a:p>
        </p:txBody>
      </p:sp>
    </p:spTree>
    <p:extLst>
      <p:ext uri="{BB962C8B-B14F-4D97-AF65-F5344CB8AC3E}">
        <p14:creationId xmlns:p14="http://schemas.microsoft.com/office/powerpoint/2010/main" val="3689519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Approach</a:t>
            </a:r>
            <a:endParaRPr lang="en-US" sz="14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TextBox 7">
            <a:extLst>
              <a:ext uri="{FF2B5EF4-FFF2-40B4-BE49-F238E27FC236}">
                <a16:creationId xmlns:a16="http://schemas.microsoft.com/office/drawing/2014/main" id="{DB111A8D-F0EA-4F9B-B026-62AD4F314159}"/>
              </a:ext>
            </a:extLst>
          </p:cNvPr>
          <p:cNvSpPr txBox="1"/>
          <p:nvPr/>
        </p:nvSpPr>
        <p:spPr>
          <a:xfrm>
            <a:off x="457200" y="1524000"/>
            <a:ext cx="8229600" cy="461665"/>
          </a:xfrm>
          <a:prstGeom prst="rect">
            <a:avLst/>
          </a:prstGeom>
          <a:noFill/>
        </p:spPr>
        <p:txBody>
          <a:bodyPr wrap="square" rtlCol="0">
            <a:spAutoFit/>
          </a:bodyPr>
          <a:lstStyle/>
          <a:p>
            <a:r>
              <a:rPr lang="en-US" sz="2400" b="1" dirty="0"/>
              <a:t>Task 6- CE-QUAL-W2 v5.0 final version with documentation </a:t>
            </a:r>
          </a:p>
        </p:txBody>
      </p:sp>
      <p:sp>
        <p:nvSpPr>
          <p:cNvPr id="9" name="Content Placeholder 4">
            <a:extLst>
              <a:ext uri="{FF2B5EF4-FFF2-40B4-BE49-F238E27FC236}">
                <a16:creationId xmlns:a16="http://schemas.microsoft.com/office/drawing/2014/main" id="{C9ADCB57-3724-497C-A29D-A5ABE97ED93D}"/>
              </a:ext>
            </a:extLst>
          </p:cNvPr>
          <p:cNvSpPr>
            <a:spLocks noGrp="1"/>
          </p:cNvSpPr>
          <p:nvPr>
            <p:ph idx="1"/>
          </p:nvPr>
        </p:nvSpPr>
        <p:spPr>
          <a:xfrm>
            <a:off x="457200" y="1924110"/>
            <a:ext cx="11277600" cy="4186535"/>
          </a:xfrm>
          <a:noFill/>
        </p:spPr>
        <p:txBody>
          <a:bodyPr>
            <a:normAutofit/>
          </a:bodyPr>
          <a:lstStyle/>
          <a:p>
            <a:r>
              <a:rPr lang="en-US" sz="2400" dirty="0">
                <a:cs typeface="Arial" panose="020B0604020202020204" pitchFamily="34" charset="0"/>
              </a:rPr>
              <a:t>Prepare and post final release version of CE-QUAL-W2 Version 5.0 to the ERDC website for release</a:t>
            </a:r>
          </a:p>
          <a:p>
            <a:pPr lvl="1"/>
            <a:r>
              <a:rPr lang="en-US" sz="2800" dirty="0">
                <a:cs typeface="Arial" panose="020B0604020202020204" pitchFamily="34" charset="0"/>
              </a:rPr>
              <a:t>Conduct a case study demonstrating all capabilities included in the final release version of CE-QUAL-W2 and document in a technical note</a:t>
            </a:r>
          </a:p>
          <a:p>
            <a:pPr lvl="1"/>
            <a:r>
              <a:rPr lang="en-US" sz="2800" dirty="0">
                <a:cs typeface="Arial" panose="020B0604020202020204" pitchFamily="34" charset="0"/>
              </a:rPr>
              <a:t>Post updated CE-QUAL-W2 Technical Reference Manual and User’s Manual to ERDC’s web site</a:t>
            </a:r>
          </a:p>
          <a:p>
            <a:pPr lvl="1"/>
            <a:r>
              <a:rPr lang="en-US" sz="2800" dirty="0">
                <a:cs typeface="Arial" panose="020B0604020202020204" pitchFamily="34" charset="0"/>
              </a:rPr>
              <a:t>Prepare a final webinar using the case study and present to USACE District and Division staff, including water quality modelers and managers</a:t>
            </a:r>
          </a:p>
          <a:p>
            <a:pPr lvl="1"/>
            <a:endParaRPr lang="en-US" sz="2000" dirty="0">
              <a:cs typeface="Arial" panose="020B0604020202020204" pitchFamily="34" charset="0"/>
            </a:endParaRPr>
          </a:p>
          <a:p>
            <a:pPr lvl="1"/>
            <a:endParaRPr lang="en-US" sz="2000" dirty="0">
              <a:cs typeface="Arial" panose="020B0604020202020204" pitchFamily="34" charset="0"/>
            </a:endParaRPr>
          </a:p>
        </p:txBody>
      </p:sp>
    </p:spTree>
    <p:extLst>
      <p:ext uri="{BB962C8B-B14F-4D97-AF65-F5344CB8AC3E}">
        <p14:creationId xmlns:p14="http://schemas.microsoft.com/office/powerpoint/2010/main" val="536125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Field Engagement</a:t>
            </a:r>
            <a:endParaRPr lang="en-US" sz="14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Content Placeholder 2">
            <a:extLst>
              <a:ext uri="{FF2B5EF4-FFF2-40B4-BE49-F238E27FC236}">
                <a16:creationId xmlns:a16="http://schemas.microsoft.com/office/drawing/2014/main" id="{7CFC4603-1580-4D14-93F5-3CC4979E1C2C}"/>
              </a:ext>
            </a:extLst>
          </p:cNvPr>
          <p:cNvSpPr>
            <a:spLocks noGrp="1"/>
          </p:cNvSpPr>
          <p:nvPr>
            <p:ph idx="1"/>
          </p:nvPr>
        </p:nvSpPr>
        <p:spPr>
          <a:xfrm>
            <a:off x="457199" y="1676400"/>
            <a:ext cx="11143397"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cs typeface="Arial" pitchFamily="34" charset="0"/>
              </a:rPr>
              <a:t>Project Planning</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cs typeface="Arial" pitchFamily="34" charset="0"/>
              </a:rPr>
              <a:t>Team meetings &amp; conference calls</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cs typeface="Arial" pitchFamily="34" charset="0"/>
              </a:rPr>
              <a:t>Periodic project updates to PDT, ERARG members, and field personnel by phone, web meeting, and email</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cs typeface="Arial" pitchFamily="34" charset="0"/>
              </a:rPr>
              <a:t>Reporting</a:t>
            </a:r>
            <a:r>
              <a:rPr lang="en-US" kern="1200" dirty="0">
                <a:solidFill>
                  <a:sysClr val="windowText" lastClr="000000"/>
                </a:solidFill>
                <a:cs typeface="Arial" pitchFamily="34" charset="0"/>
              </a:rPr>
              <a:t>  </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cs typeface="Arial" pitchFamily="34" charset="0"/>
              </a:rPr>
              <a:t>Provided quarterly updates to the USACE Water Quality Committee</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cs typeface="Arial" pitchFamily="34" charset="0"/>
              </a:rPr>
              <a:t>Field Work Coordination</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cs typeface="Arial" pitchFamily="34" charset="0"/>
              </a:rPr>
              <a:t>Coordination with NWD (Kathryn Tackley, Dan Turner, Alexis Mills, and Norm Buccola)</a:t>
            </a:r>
          </a:p>
        </p:txBody>
      </p:sp>
    </p:spTree>
    <p:extLst>
      <p:ext uri="{BB962C8B-B14F-4D97-AF65-F5344CB8AC3E}">
        <p14:creationId xmlns:p14="http://schemas.microsoft.com/office/powerpoint/2010/main" val="36613275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Title 1">
            <a:extLst>
              <a:ext uri="{FF2B5EF4-FFF2-40B4-BE49-F238E27FC236}">
                <a16:creationId xmlns:a16="http://schemas.microsoft.com/office/drawing/2014/main" id="{4675234A-CDFE-4732-9FF7-DC0C917D0A5D}"/>
              </a:ext>
            </a:extLst>
          </p:cNvPr>
          <p:cNvSpPr>
            <a:spLocks noGrp="1"/>
          </p:cNvSpPr>
          <p:nvPr>
            <p:ph type="title"/>
          </p:nvPr>
        </p:nvSpPr>
        <p:spPr>
          <a:xfrm>
            <a:off x="1322388" y="11113"/>
            <a:ext cx="8099425" cy="1325562"/>
          </a:xfrm>
        </p:spPr>
        <p:txBody>
          <a:bodyPr/>
          <a:lstStyle/>
          <a:p>
            <a:pPr algn="ctr"/>
            <a:r>
              <a:rPr lang="en-US" b="1" dirty="0"/>
              <a:t>Scheduled Products</a:t>
            </a:r>
            <a:r>
              <a:rPr lang="en-US" b="1" baseline="30000" dirty="0"/>
              <a:t>1</a:t>
            </a:r>
            <a:br>
              <a:rPr lang="en-US" b="1" dirty="0"/>
            </a:br>
            <a:endParaRPr lang="en-US" sz="1600" b="1" dirty="0">
              <a:solidFill>
                <a:srgbClr val="FF0000"/>
              </a:solidFill>
            </a:endParaRPr>
          </a:p>
        </p:txBody>
      </p:sp>
      <p:sp>
        <p:nvSpPr>
          <p:cNvPr id="13" name="TextBox 12">
            <a:extLst>
              <a:ext uri="{FF2B5EF4-FFF2-40B4-BE49-F238E27FC236}">
                <a16:creationId xmlns:a16="http://schemas.microsoft.com/office/drawing/2014/main" id="{2D433A2E-1CDC-4432-A7C8-B2401C601DA5}"/>
              </a:ext>
            </a:extLst>
          </p:cNvPr>
          <p:cNvSpPr txBox="1"/>
          <p:nvPr/>
        </p:nvSpPr>
        <p:spPr>
          <a:xfrm>
            <a:off x="1559256" y="5862576"/>
            <a:ext cx="6858000" cy="369332"/>
          </a:xfrm>
          <a:prstGeom prst="rect">
            <a:avLst/>
          </a:prstGeom>
          <a:noFill/>
        </p:spPr>
        <p:txBody>
          <a:bodyPr wrap="square" rtlCol="0">
            <a:spAutoFit/>
          </a:bodyPr>
          <a:lstStyle/>
          <a:p>
            <a:r>
              <a:rPr lang="en-US" sz="1800" baseline="30000" dirty="0"/>
              <a:t>1</a:t>
            </a:r>
            <a:r>
              <a:rPr lang="en-US" sz="1800" dirty="0"/>
              <a:t> As per work unit documentation</a:t>
            </a:r>
          </a:p>
        </p:txBody>
      </p:sp>
      <p:graphicFrame>
        <p:nvGraphicFramePr>
          <p:cNvPr id="14" name="Content Placeholder 4">
            <a:extLst>
              <a:ext uri="{FF2B5EF4-FFF2-40B4-BE49-F238E27FC236}">
                <a16:creationId xmlns:a16="http://schemas.microsoft.com/office/drawing/2014/main" id="{7DA013AC-E3BC-4C5E-896B-5CF63C875A8A}"/>
              </a:ext>
            </a:extLst>
          </p:cNvPr>
          <p:cNvGraphicFramePr>
            <a:graphicFrameLocks/>
          </p:cNvGraphicFramePr>
          <p:nvPr>
            <p:extLst>
              <p:ext uri="{D42A27DB-BD31-4B8C-83A1-F6EECF244321}">
                <p14:modId xmlns:p14="http://schemas.microsoft.com/office/powerpoint/2010/main" val="1894912018"/>
              </p:ext>
            </p:extLst>
          </p:nvPr>
        </p:nvGraphicFramePr>
        <p:xfrm>
          <a:off x="1559256" y="1553087"/>
          <a:ext cx="9073489" cy="4256433"/>
        </p:xfrm>
        <a:graphic>
          <a:graphicData uri="http://schemas.openxmlformats.org/drawingml/2006/table">
            <a:tbl>
              <a:tblPr firstRow="1" bandRow="1"/>
              <a:tblGrid>
                <a:gridCol w="4224157">
                  <a:extLst>
                    <a:ext uri="{9D8B030D-6E8A-4147-A177-3AD203B41FA5}">
                      <a16:colId xmlns:a16="http://schemas.microsoft.com/office/drawing/2014/main" val="20000"/>
                    </a:ext>
                  </a:extLst>
                </a:gridCol>
                <a:gridCol w="1605179">
                  <a:extLst>
                    <a:ext uri="{9D8B030D-6E8A-4147-A177-3AD203B41FA5}">
                      <a16:colId xmlns:a16="http://schemas.microsoft.com/office/drawing/2014/main" val="20001"/>
                    </a:ext>
                  </a:extLst>
                </a:gridCol>
                <a:gridCol w="1723456">
                  <a:extLst>
                    <a:ext uri="{9D8B030D-6E8A-4147-A177-3AD203B41FA5}">
                      <a16:colId xmlns:a16="http://schemas.microsoft.com/office/drawing/2014/main" val="20002"/>
                    </a:ext>
                  </a:extLst>
                </a:gridCol>
                <a:gridCol w="1520697">
                  <a:extLst>
                    <a:ext uri="{9D8B030D-6E8A-4147-A177-3AD203B41FA5}">
                      <a16:colId xmlns:a16="http://schemas.microsoft.com/office/drawing/2014/main" val="20003"/>
                    </a:ext>
                  </a:extLst>
                </a:gridCol>
              </a:tblGrid>
              <a:tr h="399382">
                <a:tc gridSpan="4">
                  <a:txBody>
                    <a:bodyPr/>
                    <a:lstStyle>
                      <a:lvl1pPr marL="0" algn="l" defTabSz="914400" rtl="0" eaLnBrk="1" latinLnBrk="0" hangingPunct="1">
                        <a:defRPr sz="1800" b="1" kern="1200">
                          <a:solidFill>
                            <a:schemeClr val="lt1"/>
                          </a:solidFill>
                          <a:latin typeface="Times New Roman"/>
                        </a:defRPr>
                      </a:lvl1pPr>
                      <a:lvl2pPr marL="457200" algn="l" defTabSz="914400" rtl="0" eaLnBrk="1" latinLnBrk="0" hangingPunct="1">
                        <a:defRPr sz="1800" b="1" kern="1200">
                          <a:solidFill>
                            <a:schemeClr val="lt1"/>
                          </a:solidFill>
                          <a:latin typeface="Times New Roman"/>
                        </a:defRPr>
                      </a:lvl2pPr>
                      <a:lvl3pPr marL="914400" algn="l" defTabSz="914400" rtl="0" eaLnBrk="1" latinLnBrk="0" hangingPunct="1">
                        <a:defRPr sz="1800" b="1" kern="1200">
                          <a:solidFill>
                            <a:schemeClr val="lt1"/>
                          </a:solidFill>
                          <a:latin typeface="Times New Roman"/>
                        </a:defRPr>
                      </a:lvl3pPr>
                      <a:lvl4pPr marL="1371600" algn="l" defTabSz="914400" rtl="0" eaLnBrk="1" latinLnBrk="0" hangingPunct="1">
                        <a:defRPr sz="1800" b="1" kern="1200">
                          <a:solidFill>
                            <a:schemeClr val="lt1"/>
                          </a:solidFill>
                          <a:latin typeface="Times New Roman"/>
                        </a:defRPr>
                      </a:lvl4pPr>
                      <a:lvl5pPr marL="1828800" algn="l" defTabSz="914400" rtl="0" eaLnBrk="1" latinLnBrk="0" hangingPunct="1">
                        <a:defRPr sz="1800" b="1" kern="1200">
                          <a:solidFill>
                            <a:schemeClr val="lt1"/>
                          </a:solidFill>
                          <a:latin typeface="Times New Roman"/>
                        </a:defRPr>
                      </a:lvl5pPr>
                      <a:lvl6pPr marL="2286000" algn="l" defTabSz="914400" rtl="0" eaLnBrk="1" latinLnBrk="0" hangingPunct="1">
                        <a:defRPr sz="1800" b="1" kern="1200">
                          <a:solidFill>
                            <a:schemeClr val="lt1"/>
                          </a:solidFill>
                          <a:latin typeface="Times New Roman"/>
                        </a:defRPr>
                      </a:lvl6pPr>
                      <a:lvl7pPr marL="2743200" algn="l" defTabSz="914400" rtl="0" eaLnBrk="1" latinLnBrk="0" hangingPunct="1">
                        <a:defRPr sz="1800" b="1" kern="1200">
                          <a:solidFill>
                            <a:schemeClr val="lt1"/>
                          </a:solidFill>
                          <a:latin typeface="Times New Roman"/>
                        </a:defRPr>
                      </a:lvl7pPr>
                      <a:lvl8pPr marL="3200400" algn="l" defTabSz="914400" rtl="0" eaLnBrk="1" latinLnBrk="0" hangingPunct="1">
                        <a:defRPr sz="1800" b="1" kern="1200">
                          <a:solidFill>
                            <a:schemeClr val="lt1"/>
                          </a:solidFill>
                          <a:latin typeface="Times New Roman"/>
                        </a:defRPr>
                      </a:lvl8pPr>
                      <a:lvl9pPr marL="3657600" algn="l" defTabSz="914400" rtl="0" eaLnBrk="1" latinLnBrk="0" hangingPunct="1">
                        <a:defRPr sz="1800" b="1" kern="1200">
                          <a:solidFill>
                            <a:schemeClr val="lt1"/>
                          </a:solidFill>
                          <a:latin typeface="Times New Roman"/>
                        </a:defRPr>
                      </a:lvl9pPr>
                    </a:lstStyle>
                    <a:p>
                      <a:r>
                        <a:rPr lang="en-US" dirty="0">
                          <a:latin typeface="+mn-lt"/>
                          <a:cs typeface="Arial" panose="020B0604020202020204" pitchFamily="34" charset="0"/>
                        </a:rPr>
                        <a:t>Scheduled Products</a:t>
                      </a:r>
                      <a:r>
                        <a:rPr lang="en-US" baseline="0" dirty="0">
                          <a:latin typeface="+mn-lt"/>
                          <a:cs typeface="Arial" panose="020B0604020202020204" pitchFamily="34" charset="0"/>
                        </a:rPr>
                        <a:t> </a:t>
                      </a:r>
                      <a:endParaRPr lang="en-US" dirty="0">
                        <a:latin typeface="+mn-lt"/>
                        <a:cs typeface="Arial" panose="020B0604020202020204" pitchFamily="34" charset="0"/>
                      </a:endParaRP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mpd="sng">
                      <a:solidFill>
                        <a:srgbClr val="FFFFFF"/>
                      </a:solidFill>
                    </a:lnB>
                    <a:lnTlToBr w="12700" cmpd="sng">
                      <a:noFill/>
                      <a:prstDash val="solid"/>
                    </a:lnTlToBr>
                    <a:lnBlToTr w="12700" cmpd="sng">
                      <a:noFill/>
                      <a:prstDash val="solid"/>
                    </a:lnBlToTr>
                    <a:solidFill>
                      <a:srgbClr val="3333CC">
                        <a:lumMod val="40000"/>
                        <a:lumOff val="60000"/>
                      </a:srgb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984780">
                <a:tc rowSpan="2">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Description</a:t>
                      </a:r>
                    </a:p>
                  </a:txBody>
                  <a:tcPr>
                    <a:lnL w="38100" cap="flat" cmpd="sng" algn="ctr">
                      <a:solidFill>
                        <a:schemeClr val="tx1"/>
                      </a:solidFill>
                      <a:prstDash val="solid"/>
                      <a:round/>
                      <a:headEnd type="none" w="med" len="med"/>
                      <a:tailEnd type="none" w="med" len="med"/>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Scheduled</a:t>
                      </a:r>
                    </a:p>
                    <a:p>
                      <a:pPr algn="ctr"/>
                      <a:r>
                        <a:rPr lang="en-US" dirty="0">
                          <a:latin typeface="+mn-lt"/>
                          <a:cs typeface="Arial" panose="020B0604020202020204" pitchFamily="34" charset="0"/>
                        </a:rPr>
                        <a:t> Due</a:t>
                      </a:r>
                    </a:p>
                    <a:p>
                      <a:pPr algn="ctr"/>
                      <a:r>
                        <a:rPr lang="en-US" dirty="0">
                          <a:latin typeface="+mn-lt"/>
                          <a:cs typeface="Arial" panose="020B0604020202020204" pitchFamily="34" charset="0"/>
                        </a:rPr>
                        <a:t> Date</a:t>
                      </a: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Current </a:t>
                      </a:r>
                    </a:p>
                    <a:p>
                      <a:pPr algn="ctr"/>
                      <a:r>
                        <a:rPr lang="en-US" dirty="0">
                          <a:latin typeface="+mn-lt"/>
                          <a:cs typeface="Arial" panose="020B0604020202020204" pitchFamily="34" charset="0"/>
                        </a:rPr>
                        <a:t>Percent </a:t>
                      </a:r>
                    </a:p>
                    <a:p>
                      <a:pPr algn="ctr"/>
                      <a:r>
                        <a:rPr lang="en-US" dirty="0">
                          <a:latin typeface="+mn-lt"/>
                          <a:cs typeface="Arial" panose="020B0604020202020204" pitchFamily="34" charset="0"/>
                        </a:rPr>
                        <a:t>Complete</a:t>
                      </a: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Projected Completion</a:t>
                      </a:r>
                    </a:p>
                    <a:p>
                      <a:pPr algn="ctr"/>
                      <a:r>
                        <a:rPr lang="en-US" dirty="0">
                          <a:latin typeface="+mn-lt"/>
                          <a:cs typeface="Arial" panose="020B0604020202020204" pitchFamily="34" charset="0"/>
                        </a:rPr>
                        <a:t> Date</a:t>
                      </a:r>
                    </a:p>
                  </a:txBody>
                  <a:tcPr>
                    <a:lnL w="12700" cmpd="sng">
                      <a:solidFill>
                        <a:srgbClr val="FFFFFF"/>
                      </a:solidFill>
                    </a:lnL>
                    <a:lnR w="38100" cap="flat" cmpd="sng" algn="ctr">
                      <a:solidFill>
                        <a:schemeClr val="tx1"/>
                      </a:solidFill>
                      <a:prstDash val="solid"/>
                      <a:round/>
                      <a:headEnd type="none" w="med" len="med"/>
                      <a:tailEnd type="none" w="med" len="med"/>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extLst>
                  <a:ext uri="{0D108BD9-81ED-4DB2-BD59-A6C34878D82A}">
                    <a16:rowId xmlns:a16="http://schemas.microsoft.com/office/drawing/2014/main" val="10001"/>
                  </a:ext>
                </a:extLst>
              </a:tr>
              <a:tr h="399382">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(Qtr/Yr)</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(Qtr/Yr)</a:t>
                      </a:r>
                    </a:p>
                  </a:txBody>
                  <a:tcPr>
                    <a:lnL w="12700" cmpd="sng">
                      <a:solidFill>
                        <a:srgbClr val="FFFFFF"/>
                      </a:solidFill>
                    </a:lnL>
                    <a:lnR w="38100" cap="flat" cmpd="sng" algn="ctr">
                      <a:solidFill>
                        <a:schemeClr val="tx1"/>
                      </a:solidFill>
                      <a:prstDash val="solid"/>
                      <a:round/>
                      <a:headEnd type="none" w="med" len="med"/>
                      <a:tailEnd type="none" w="med" len="med"/>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extLst>
                  <a:ext uri="{0D108BD9-81ED-4DB2-BD59-A6C34878D82A}">
                    <a16:rowId xmlns:a16="http://schemas.microsoft.com/office/drawing/2014/main" val="10002"/>
                  </a:ext>
                </a:extLst>
              </a:tr>
              <a:tr h="399382">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dirty="0">
                          <a:latin typeface="+mn-lt"/>
                          <a:cs typeface="Arial" panose="020B0604020202020204" pitchFamily="34" charset="0"/>
                        </a:rPr>
                        <a:t>1. CE-QUAL-W2 Version 4.3</a:t>
                      </a:r>
                    </a:p>
                  </a:txBody>
                  <a:tcPr>
                    <a:lnL w="38100" cap="flat" cmpd="sng" algn="ctr">
                      <a:solidFill>
                        <a:schemeClr val="tx1"/>
                      </a:solidFill>
                      <a:prstDash val="solid"/>
                      <a:round/>
                      <a:headEnd type="none" w="med" len="med"/>
                      <a:tailEnd type="none" w="med" len="med"/>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Q2/FY21</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0</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Q2/FY21</a:t>
                      </a:r>
                    </a:p>
                  </a:txBody>
                  <a:tcPr>
                    <a:lnL w="12700" cmpd="sng">
                      <a:solidFill>
                        <a:srgbClr val="FFFFFF"/>
                      </a:solidFill>
                    </a:lnL>
                    <a:lnR w="38100" cap="flat" cmpd="sng" algn="ctr">
                      <a:solidFill>
                        <a:schemeClr val="tx1"/>
                      </a:solidFill>
                      <a:prstDash val="solid"/>
                      <a:round/>
                      <a:headEnd type="none" w="med" len="med"/>
                      <a:tailEnd type="none" w="med" len="med"/>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99382">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dirty="0">
                          <a:latin typeface="+mn-lt"/>
                          <a:cs typeface="Arial" panose="020B0604020202020204" pitchFamily="34" charset="0"/>
                        </a:rPr>
                        <a:t>2. CE-QUAL-W2 Version 5.0 Alpha</a:t>
                      </a:r>
                    </a:p>
                  </a:txBody>
                  <a:tcPr>
                    <a:lnL w="38100" cap="flat" cmpd="sng" algn="ctr">
                      <a:solidFill>
                        <a:schemeClr val="tx1"/>
                      </a:solidFill>
                      <a:prstDash val="solid"/>
                      <a:round/>
                      <a:headEnd type="none" w="med" len="med"/>
                      <a:tailEnd type="none" w="med" len="med"/>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Q2/FY22</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0</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Q2/FY22</a:t>
                      </a:r>
                    </a:p>
                  </a:txBody>
                  <a:tcPr>
                    <a:lnL w="12700" cmpd="sng">
                      <a:solidFill>
                        <a:srgbClr val="FFFFFF"/>
                      </a:solidFill>
                    </a:lnL>
                    <a:lnR w="38100" cap="flat" cmpd="sng" algn="ctr">
                      <a:solidFill>
                        <a:schemeClr val="tx1"/>
                      </a:solidFill>
                      <a:prstDash val="solid"/>
                      <a:round/>
                      <a:headEnd type="none" w="med" len="med"/>
                      <a:tailEnd type="none" w="med" len="med"/>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extLst>
                  <a:ext uri="{0D108BD9-81ED-4DB2-BD59-A6C34878D82A}">
                    <a16:rowId xmlns:a16="http://schemas.microsoft.com/office/drawing/2014/main" val="10004"/>
                  </a:ext>
                </a:extLst>
              </a:tr>
              <a:tr h="984780">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dirty="0">
                          <a:latin typeface="+mn-lt"/>
                          <a:cs typeface="Arial" panose="020B0604020202020204" pitchFamily="34" charset="0"/>
                        </a:rPr>
                        <a:t>3a. Python Framework</a:t>
                      </a:r>
                    </a:p>
                    <a:p>
                      <a:r>
                        <a:rPr lang="en-US" dirty="0">
                          <a:latin typeface="+mn-lt"/>
                          <a:cs typeface="Arial" panose="020B0604020202020204" pitchFamily="34" charset="0"/>
                        </a:rPr>
                        <a:t>3b. Prototype Jupyter Notebook</a:t>
                      </a:r>
                    </a:p>
                    <a:p>
                      <a:r>
                        <a:rPr lang="en-US" dirty="0">
                          <a:latin typeface="+mn-lt"/>
                          <a:cs typeface="Arial" panose="020B0604020202020204" pitchFamily="34" charset="0"/>
                        </a:rPr>
                        <a:t>3c. Plotting Capability</a:t>
                      </a:r>
                    </a:p>
                  </a:txBody>
                  <a:tcPr>
                    <a:lnL w="38100" cap="flat" cmpd="sng" algn="ctr">
                      <a:solidFill>
                        <a:schemeClr val="tx1"/>
                      </a:solidFill>
                      <a:prstDash val="solid"/>
                      <a:round/>
                      <a:headEnd type="none" w="med" len="med"/>
                      <a:tailEnd type="none" w="med" len="med"/>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Q1/FY21</a:t>
                      </a:r>
                    </a:p>
                    <a:p>
                      <a:pPr algn="ctr"/>
                      <a:r>
                        <a:rPr lang="en-US" dirty="0">
                          <a:latin typeface="+mn-lt"/>
                          <a:cs typeface="Arial" panose="020B0604020202020204" pitchFamily="34" charset="0"/>
                        </a:rPr>
                        <a:t>Q1/FY21</a:t>
                      </a:r>
                    </a:p>
                    <a:p>
                      <a:pPr algn="ctr"/>
                      <a:r>
                        <a:rPr lang="en-US" dirty="0">
                          <a:latin typeface="+mn-lt"/>
                          <a:cs typeface="Arial" panose="020B0604020202020204" pitchFamily="34" charset="0"/>
                        </a:rPr>
                        <a:t>Q1/FY21</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75</a:t>
                      </a:r>
                    </a:p>
                    <a:p>
                      <a:pPr algn="ctr"/>
                      <a:r>
                        <a:rPr lang="en-US" dirty="0">
                          <a:latin typeface="+mn-lt"/>
                          <a:cs typeface="Arial" panose="020B0604020202020204" pitchFamily="34" charset="0"/>
                        </a:rPr>
                        <a:t>75</a:t>
                      </a:r>
                    </a:p>
                    <a:p>
                      <a:pPr algn="ctr"/>
                      <a:r>
                        <a:rPr lang="en-US" dirty="0">
                          <a:latin typeface="+mn-lt"/>
                          <a:cs typeface="Arial" panose="020B0604020202020204" pitchFamily="34" charset="0"/>
                        </a:rPr>
                        <a:t>75</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Q1/FY21</a:t>
                      </a:r>
                    </a:p>
                    <a:p>
                      <a:pPr algn="ctr"/>
                      <a:r>
                        <a:rPr lang="en-US" dirty="0">
                          <a:latin typeface="+mn-lt"/>
                          <a:cs typeface="Arial" panose="020B0604020202020204" pitchFamily="34" charset="0"/>
                        </a:rPr>
                        <a:t>Q1/FY21</a:t>
                      </a:r>
                    </a:p>
                    <a:p>
                      <a:pPr algn="ctr"/>
                      <a:r>
                        <a:rPr lang="en-US" dirty="0">
                          <a:latin typeface="+mn-lt"/>
                          <a:cs typeface="Arial" panose="020B0604020202020204" pitchFamily="34" charset="0"/>
                        </a:rPr>
                        <a:t>Q1/FY21</a:t>
                      </a:r>
                    </a:p>
                  </a:txBody>
                  <a:tcPr>
                    <a:lnL w="12700" cmpd="sng">
                      <a:solidFill>
                        <a:srgbClr val="FFFFFF"/>
                      </a:solidFill>
                    </a:lnL>
                    <a:lnR w="38100" cap="flat" cmpd="sng" algn="ctr">
                      <a:solidFill>
                        <a:schemeClr val="tx1"/>
                      </a:solidFill>
                      <a:prstDash val="solid"/>
                      <a:round/>
                      <a:headEnd type="none" w="med" len="med"/>
                      <a:tailEnd type="none" w="med" len="med"/>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689345">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dirty="0">
                          <a:latin typeface="+mn-lt"/>
                          <a:cs typeface="Arial" panose="020B0604020202020204" pitchFamily="34" charset="0"/>
                        </a:rPr>
                        <a:t>4. CE-QUAL-W2 Operations Capability</a:t>
                      </a:r>
                    </a:p>
                  </a:txBody>
                  <a:tcPr>
                    <a:lnL w="38100" cap="flat" cmpd="sng" algn="ctr">
                      <a:solidFill>
                        <a:schemeClr val="tx1"/>
                      </a:solidFill>
                      <a:prstDash val="solid"/>
                      <a:round/>
                      <a:headEnd type="none" w="med" len="med"/>
                      <a:tailEnd type="none" w="med" len="med"/>
                    </a:lnL>
                    <a:lnR w="12700" cmpd="sng">
                      <a:solidFill>
                        <a:srgbClr val="FFFFFF"/>
                      </a:solidFill>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Q4/FY21</a:t>
                      </a:r>
                    </a:p>
                  </a:txBody>
                  <a:tcPr>
                    <a:lnL w="12700" cmpd="sng">
                      <a:solidFill>
                        <a:srgbClr val="FFFFFF"/>
                      </a:solidFill>
                    </a:lnL>
                    <a:lnR w="12700" cmpd="sng">
                      <a:solidFill>
                        <a:srgbClr val="FFFFFF"/>
                      </a:solidFill>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0</a:t>
                      </a:r>
                    </a:p>
                  </a:txBody>
                  <a:tcPr>
                    <a:lnL w="12700" cmpd="sng">
                      <a:solidFill>
                        <a:srgbClr val="FFFFFF"/>
                      </a:solidFill>
                    </a:lnL>
                    <a:lnR w="12700" cmpd="sng">
                      <a:solidFill>
                        <a:srgbClr val="FFFFFF"/>
                      </a:solidFill>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Q4/FY21</a:t>
                      </a:r>
                    </a:p>
                  </a:txBody>
                  <a:tcPr>
                    <a:lnL w="12700" cmpd="sng">
                      <a:solidFill>
                        <a:srgbClr val="FFFFFF"/>
                      </a:solidFill>
                    </a:lnL>
                    <a:lnR w="38100" cap="flat" cmpd="sng" algn="ctr">
                      <a:solidFill>
                        <a:schemeClr val="tx1"/>
                      </a:solidFill>
                      <a:prstDash val="solid"/>
                      <a:round/>
                      <a:headEnd type="none" w="med" len="med"/>
                      <a:tailEnd type="none" w="med" len="med"/>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3333CC">
                        <a:lumMod val="20000"/>
                        <a:lumOff val="80000"/>
                      </a:srgbClr>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076239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sz="4000" b="1" dirty="0">
                <a:solidFill>
                  <a:prstClr val="black"/>
                </a:solidFill>
              </a:rPr>
              <a:t>Title</a:t>
            </a:r>
            <a:br>
              <a:rPr lang="en-US" sz="3200" b="1" dirty="0">
                <a:solidFill>
                  <a:prstClr val="black"/>
                </a:solidFill>
              </a:rPr>
            </a:br>
            <a:r>
              <a:rPr lang="en-US" sz="1300" b="1" dirty="0">
                <a:solidFill>
                  <a:prstClr val="black"/>
                </a:solidFill>
              </a:rPr>
              <a:t>Lead PI (email, Phone #)</a:t>
            </a:r>
            <a:br>
              <a:rPr lang="en-US" sz="1300" b="1" dirty="0">
                <a:solidFill>
                  <a:prstClr val="black"/>
                </a:solidFill>
              </a:rPr>
            </a:br>
            <a:r>
              <a:rPr lang="en-US" sz="1300" b="1" dirty="0">
                <a:solidFill>
                  <a:prstClr val="black"/>
                </a:solidFill>
              </a:rPr>
              <a:t>Team Member1, Member2, </a:t>
            </a:r>
            <a:r>
              <a:rPr lang="en-US" sz="1300" b="1" dirty="0" err="1">
                <a:solidFill>
                  <a:prstClr val="black"/>
                </a:solidFill>
              </a:rPr>
              <a:t>Etc</a:t>
            </a:r>
            <a:endParaRPr lang="en-US" sz="13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graphicFrame>
        <p:nvGraphicFramePr>
          <p:cNvPr id="11" name="Content Placeholder 4">
            <a:extLst>
              <a:ext uri="{FF2B5EF4-FFF2-40B4-BE49-F238E27FC236}">
                <a16:creationId xmlns:a16="http://schemas.microsoft.com/office/drawing/2014/main" id="{1A6A3909-782B-4BF5-8397-2377DD5872ED}"/>
              </a:ext>
            </a:extLst>
          </p:cNvPr>
          <p:cNvGraphicFramePr>
            <a:graphicFrameLocks/>
          </p:cNvGraphicFramePr>
          <p:nvPr>
            <p:extLst>
              <p:ext uri="{D42A27DB-BD31-4B8C-83A1-F6EECF244321}">
                <p14:modId xmlns:p14="http://schemas.microsoft.com/office/powerpoint/2010/main" val="2927030484"/>
              </p:ext>
            </p:extLst>
          </p:nvPr>
        </p:nvGraphicFramePr>
        <p:xfrm>
          <a:off x="1559256" y="1573630"/>
          <a:ext cx="9099646" cy="4184205"/>
        </p:xfrm>
        <a:graphic>
          <a:graphicData uri="http://schemas.openxmlformats.org/drawingml/2006/table">
            <a:tbl>
              <a:tblPr firstRow="1" bandRow="1"/>
              <a:tblGrid>
                <a:gridCol w="4236334">
                  <a:extLst>
                    <a:ext uri="{9D8B030D-6E8A-4147-A177-3AD203B41FA5}">
                      <a16:colId xmlns:a16="http://schemas.microsoft.com/office/drawing/2014/main" val="20000"/>
                    </a:ext>
                  </a:extLst>
                </a:gridCol>
                <a:gridCol w="1609807">
                  <a:extLst>
                    <a:ext uri="{9D8B030D-6E8A-4147-A177-3AD203B41FA5}">
                      <a16:colId xmlns:a16="http://schemas.microsoft.com/office/drawing/2014/main" val="20001"/>
                    </a:ext>
                  </a:extLst>
                </a:gridCol>
                <a:gridCol w="1728424">
                  <a:extLst>
                    <a:ext uri="{9D8B030D-6E8A-4147-A177-3AD203B41FA5}">
                      <a16:colId xmlns:a16="http://schemas.microsoft.com/office/drawing/2014/main" val="20002"/>
                    </a:ext>
                  </a:extLst>
                </a:gridCol>
                <a:gridCol w="1525081">
                  <a:extLst>
                    <a:ext uri="{9D8B030D-6E8A-4147-A177-3AD203B41FA5}">
                      <a16:colId xmlns:a16="http://schemas.microsoft.com/office/drawing/2014/main" val="20003"/>
                    </a:ext>
                  </a:extLst>
                </a:gridCol>
              </a:tblGrid>
              <a:tr h="444610">
                <a:tc gridSpan="4">
                  <a:txBody>
                    <a:bodyPr/>
                    <a:lstStyle>
                      <a:lvl1pPr marL="0" algn="l" defTabSz="914400" rtl="0" eaLnBrk="1" latinLnBrk="0" hangingPunct="1">
                        <a:defRPr sz="1800" b="1" kern="1200">
                          <a:solidFill>
                            <a:schemeClr val="lt1"/>
                          </a:solidFill>
                          <a:latin typeface="Times New Roman"/>
                        </a:defRPr>
                      </a:lvl1pPr>
                      <a:lvl2pPr marL="457200" algn="l" defTabSz="914400" rtl="0" eaLnBrk="1" latinLnBrk="0" hangingPunct="1">
                        <a:defRPr sz="1800" b="1" kern="1200">
                          <a:solidFill>
                            <a:schemeClr val="lt1"/>
                          </a:solidFill>
                          <a:latin typeface="Times New Roman"/>
                        </a:defRPr>
                      </a:lvl2pPr>
                      <a:lvl3pPr marL="914400" algn="l" defTabSz="914400" rtl="0" eaLnBrk="1" latinLnBrk="0" hangingPunct="1">
                        <a:defRPr sz="1800" b="1" kern="1200">
                          <a:solidFill>
                            <a:schemeClr val="lt1"/>
                          </a:solidFill>
                          <a:latin typeface="Times New Roman"/>
                        </a:defRPr>
                      </a:lvl3pPr>
                      <a:lvl4pPr marL="1371600" algn="l" defTabSz="914400" rtl="0" eaLnBrk="1" latinLnBrk="0" hangingPunct="1">
                        <a:defRPr sz="1800" b="1" kern="1200">
                          <a:solidFill>
                            <a:schemeClr val="lt1"/>
                          </a:solidFill>
                          <a:latin typeface="Times New Roman"/>
                        </a:defRPr>
                      </a:lvl4pPr>
                      <a:lvl5pPr marL="1828800" algn="l" defTabSz="914400" rtl="0" eaLnBrk="1" latinLnBrk="0" hangingPunct="1">
                        <a:defRPr sz="1800" b="1" kern="1200">
                          <a:solidFill>
                            <a:schemeClr val="lt1"/>
                          </a:solidFill>
                          <a:latin typeface="Times New Roman"/>
                        </a:defRPr>
                      </a:lvl5pPr>
                      <a:lvl6pPr marL="2286000" algn="l" defTabSz="914400" rtl="0" eaLnBrk="1" latinLnBrk="0" hangingPunct="1">
                        <a:defRPr sz="1800" b="1" kern="1200">
                          <a:solidFill>
                            <a:schemeClr val="lt1"/>
                          </a:solidFill>
                          <a:latin typeface="Times New Roman"/>
                        </a:defRPr>
                      </a:lvl6pPr>
                      <a:lvl7pPr marL="2743200" algn="l" defTabSz="914400" rtl="0" eaLnBrk="1" latinLnBrk="0" hangingPunct="1">
                        <a:defRPr sz="1800" b="1" kern="1200">
                          <a:solidFill>
                            <a:schemeClr val="lt1"/>
                          </a:solidFill>
                          <a:latin typeface="Times New Roman"/>
                        </a:defRPr>
                      </a:lvl7pPr>
                      <a:lvl8pPr marL="3200400" algn="l" defTabSz="914400" rtl="0" eaLnBrk="1" latinLnBrk="0" hangingPunct="1">
                        <a:defRPr sz="1800" b="1" kern="1200">
                          <a:solidFill>
                            <a:schemeClr val="lt1"/>
                          </a:solidFill>
                          <a:latin typeface="Times New Roman"/>
                        </a:defRPr>
                      </a:lvl8pPr>
                      <a:lvl9pPr marL="3657600" algn="l" defTabSz="914400" rtl="0" eaLnBrk="1" latinLnBrk="0" hangingPunct="1">
                        <a:defRPr sz="1800" b="1" kern="1200">
                          <a:solidFill>
                            <a:schemeClr val="lt1"/>
                          </a:solidFill>
                          <a:latin typeface="Times New Roman"/>
                        </a:defRPr>
                      </a:lvl9pPr>
                    </a:lstStyle>
                    <a:p>
                      <a:r>
                        <a:rPr lang="en-US" dirty="0">
                          <a:latin typeface="+mn-lt"/>
                          <a:cs typeface="Arial" panose="020B0604020202020204" pitchFamily="34" charset="0"/>
                        </a:rPr>
                        <a:t>Scheduled Products</a:t>
                      </a:r>
                      <a:r>
                        <a:rPr lang="en-US" baseline="0" dirty="0">
                          <a:latin typeface="+mn-lt"/>
                          <a:cs typeface="Arial" panose="020B0604020202020204" pitchFamily="34" charset="0"/>
                        </a:rPr>
                        <a:t> </a:t>
                      </a:r>
                      <a:endParaRPr lang="en-US" dirty="0">
                        <a:latin typeface="+mn-lt"/>
                        <a:cs typeface="Arial" panose="020B0604020202020204" pitchFamily="34" charset="0"/>
                      </a:endParaRP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mpd="sng">
                      <a:solidFill>
                        <a:srgbClr val="FFFFFF"/>
                      </a:solidFill>
                    </a:lnB>
                    <a:lnTlToBr w="12700" cmpd="sng">
                      <a:noFill/>
                      <a:prstDash val="solid"/>
                    </a:lnTlToBr>
                    <a:lnBlToTr w="12700" cmpd="sng">
                      <a:noFill/>
                      <a:prstDash val="solid"/>
                    </a:lnBlToTr>
                    <a:solidFill>
                      <a:srgbClr val="3333CC">
                        <a:lumMod val="40000"/>
                        <a:lumOff val="60000"/>
                      </a:srgb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1096298">
                <a:tc rowSpan="2">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Description</a:t>
                      </a:r>
                    </a:p>
                  </a:txBody>
                  <a:tcPr>
                    <a:lnL w="38100" cap="flat" cmpd="sng" algn="ctr">
                      <a:solidFill>
                        <a:schemeClr val="tx1"/>
                      </a:solidFill>
                      <a:prstDash val="solid"/>
                      <a:round/>
                      <a:headEnd type="none" w="med" len="med"/>
                      <a:tailEnd type="none" w="med" len="med"/>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Scheduled</a:t>
                      </a:r>
                    </a:p>
                    <a:p>
                      <a:pPr algn="ctr"/>
                      <a:r>
                        <a:rPr lang="en-US" dirty="0">
                          <a:latin typeface="+mn-lt"/>
                          <a:cs typeface="Arial" panose="020B0604020202020204" pitchFamily="34" charset="0"/>
                        </a:rPr>
                        <a:t> Due</a:t>
                      </a:r>
                    </a:p>
                    <a:p>
                      <a:pPr algn="ctr"/>
                      <a:r>
                        <a:rPr lang="en-US" dirty="0">
                          <a:latin typeface="+mn-lt"/>
                          <a:cs typeface="Arial" panose="020B0604020202020204" pitchFamily="34" charset="0"/>
                        </a:rPr>
                        <a:t> Date</a:t>
                      </a: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Current </a:t>
                      </a:r>
                    </a:p>
                    <a:p>
                      <a:pPr algn="ctr"/>
                      <a:r>
                        <a:rPr lang="en-US" dirty="0">
                          <a:latin typeface="+mn-lt"/>
                          <a:cs typeface="Arial" panose="020B0604020202020204" pitchFamily="34" charset="0"/>
                        </a:rPr>
                        <a:t>Percent </a:t>
                      </a:r>
                    </a:p>
                    <a:p>
                      <a:pPr algn="ctr"/>
                      <a:r>
                        <a:rPr lang="en-US" dirty="0">
                          <a:latin typeface="+mn-lt"/>
                          <a:cs typeface="Arial" panose="020B0604020202020204" pitchFamily="34" charset="0"/>
                        </a:rPr>
                        <a:t>Complete</a:t>
                      </a: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Projected Completion</a:t>
                      </a:r>
                    </a:p>
                    <a:p>
                      <a:pPr algn="ctr"/>
                      <a:r>
                        <a:rPr lang="en-US" dirty="0">
                          <a:latin typeface="+mn-lt"/>
                          <a:cs typeface="Arial" panose="020B0604020202020204" pitchFamily="34" charset="0"/>
                        </a:rPr>
                        <a:t> Date</a:t>
                      </a:r>
                    </a:p>
                  </a:txBody>
                  <a:tcPr>
                    <a:lnL w="12700" cmpd="sng">
                      <a:solidFill>
                        <a:srgbClr val="FFFFFF"/>
                      </a:solidFill>
                    </a:lnL>
                    <a:lnR w="38100" cap="flat" cmpd="sng" algn="ctr">
                      <a:solidFill>
                        <a:schemeClr val="tx1"/>
                      </a:solidFill>
                      <a:prstDash val="solid"/>
                      <a:round/>
                      <a:headEnd type="none" w="med" len="med"/>
                      <a:tailEnd type="none" w="med" len="med"/>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extLst>
                  <a:ext uri="{0D108BD9-81ED-4DB2-BD59-A6C34878D82A}">
                    <a16:rowId xmlns:a16="http://schemas.microsoft.com/office/drawing/2014/main" val="10001"/>
                  </a:ext>
                </a:extLst>
              </a:tr>
              <a:tr h="44461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(Qtr/Yr)</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(Qtr/Yr)</a:t>
                      </a:r>
                    </a:p>
                  </a:txBody>
                  <a:tcPr>
                    <a:lnL w="12700" cmpd="sng">
                      <a:solidFill>
                        <a:srgbClr val="FFFFFF"/>
                      </a:solidFill>
                    </a:lnL>
                    <a:lnR w="38100" cap="flat" cmpd="sng" algn="ctr">
                      <a:solidFill>
                        <a:schemeClr val="tx1"/>
                      </a:solidFill>
                      <a:prstDash val="solid"/>
                      <a:round/>
                      <a:headEnd type="none" w="med" len="med"/>
                      <a:tailEnd type="none" w="med" len="med"/>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extLst>
                  <a:ext uri="{0D108BD9-81ED-4DB2-BD59-A6C34878D82A}">
                    <a16:rowId xmlns:a16="http://schemas.microsoft.com/office/drawing/2014/main" val="10002"/>
                  </a:ext>
                </a:extLst>
              </a:tr>
              <a:tr h="444610">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dirty="0">
                          <a:latin typeface="+mn-lt"/>
                          <a:cs typeface="Arial" panose="020B0604020202020204" pitchFamily="34" charset="0"/>
                        </a:rPr>
                        <a:t>5. CE-QUAL-W2 Version 5.0 Beta</a:t>
                      </a:r>
                    </a:p>
                  </a:txBody>
                  <a:tcPr>
                    <a:lnL w="38100" cap="flat" cmpd="sng" algn="ctr">
                      <a:solidFill>
                        <a:schemeClr val="tx1"/>
                      </a:solidFill>
                      <a:prstDash val="solid"/>
                      <a:round/>
                      <a:headEnd type="none" w="med" len="med"/>
                      <a:tailEnd type="none" w="med" len="med"/>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Q2/FY23</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0</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Q2/FY23</a:t>
                      </a:r>
                    </a:p>
                  </a:txBody>
                  <a:tcPr>
                    <a:lnL w="12700" cmpd="sng">
                      <a:solidFill>
                        <a:srgbClr val="FFFFFF"/>
                      </a:solidFill>
                    </a:lnL>
                    <a:lnR w="38100" cap="flat" cmpd="sng" algn="ctr">
                      <a:solidFill>
                        <a:schemeClr val="tx1"/>
                      </a:solidFill>
                      <a:prstDash val="solid"/>
                      <a:round/>
                      <a:headEnd type="none" w="med" len="med"/>
                      <a:tailEnd type="none" w="med" len="med"/>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1754077">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dirty="0">
                          <a:latin typeface="+mn-lt"/>
                          <a:cs typeface="Arial" panose="020B0604020202020204" pitchFamily="34" charset="0"/>
                        </a:rPr>
                        <a:t>6a. CE-QUAL-W2 Version 5.0 Final </a:t>
                      </a:r>
                    </a:p>
                    <a:p>
                      <a:r>
                        <a:rPr lang="en-US" dirty="0">
                          <a:latin typeface="+mn-lt"/>
                          <a:cs typeface="Arial" panose="020B0604020202020204" pitchFamily="34" charset="0"/>
                        </a:rPr>
                        <a:t>6b. User's Manual </a:t>
                      </a:r>
                    </a:p>
                    <a:p>
                      <a:r>
                        <a:rPr lang="en-US" dirty="0">
                          <a:latin typeface="+mn-lt"/>
                          <a:cs typeface="Arial" panose="020B0604020202020204" pitchFamily="34" charset="0"/>
                        </a:rPr>
                        <a:t>6c. Technical Reference Manual </a:t>
                      </a:r>
                    </a:p>
                    <a:p>
                      <a:r>
                        <a:rPr lang="en-US" dirty="0">
                          <a:latin typeface="+mn-lt"/>
                          <a:cs typeface="Arial" panose="020B0604020202020204" pitchFamily="34" charset="0"/>
                        </a:rPr>
                        <a:t>6d. Webinar </a:t>
                      </a:r>
                    </a:p>
                    <a:p>
                      <a:r>
                        <a:rPr lang="en-US" dirty="0">
                          <a:latin typeface="+mn-lt"/>
                          <a:cs typeface="Arial" panose="020B0604020202020204" pitchFamily="34" charset="0"/>
                        </a:rPr>
                        <a:t>6e. Technical Note</a:t>
                      </a:r>
                    </a:p>
                  </a:txBody>
                  <a:tcPr>
                    <a:lnL w="38100" cap="flat" cmpd="sng" algn="ctr">
                      <a:solidFill>
                        <a:schemeClr val="tx1"/>
                      </a:solidFill>
                      <a:prstDash val="solid"/>
                      <a:round/>
                      <a:headEnd type="none" w="med" len="med"/>
                      <a:tailEnd type="none" w="med" len="med"/>
                    </a:lnL>
                    <a:lnR w="12700" cmpd="sng">
                      <a:solidFill>
                        <a:srgbClr val="FFFFFF"/>
                      </a:solidFill>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mn-lt"/>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mn-lt"/>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mn-lt"/>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mn-lt"/>
                          <a:cs typeface="Arial" panose="020B0604020202020204" pitchFamily="34" charset="0"/>
                        </a:rPr>
                        <a:t>Q4/FY23</a:t>
                      </a:r>
                    </a:p>
                  </a:txBody>
                  <a:tcPr>
                    <a:lnL w="12700" cmpd="sng">
                      <a:solidFill>
                        <a:srgbClr val="FFFFFF"/>
                      </a:solidFill>
                    </a:lnL>
                    <a:lnR w="12700" cmpd="sng">
                      <a:solidFill>
                        <a:srgbClr val="FFFFFF"/>
                      </a:solidFill>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0</a:t>
                      </a:r>
                    </a:p>
                    <a:p>
                      <a:pPr algn="ctr"/>
                      <a:r>
                        <a:rPr lang="en-US" dirty="0">
                          <a:latin typeface="+mn-lt"/>
                          <a:cs typeface="Arial" panose="020B0604020202020204" pitchFamily="34" charset="0"/>
                        </a:rPr>
                        <a:t>0</a:t>
                      </a:r>
                    </a:p>
                    <a:p>
                      <a:pPr algn="ctr"/>
                      <a:r>
                        <a:rPr lang="en-US" dirty="0">
                          <a:latin typeface="+mn-lt"/>
                          <a:cs typeface="Arial" panose="020B0604020202020204" pitchFamily="34" charset="0"/>
                        </a:rPr>
                        <a:t>0</a:t>
                      </a:r>
                    </a:p>
                    <a:p>
                      <a:pPr algn="ctr"/>
                      <a:r>
                        <a:rPr lang="en-US" dirty="0">
                          <a:latin typeface="+mn-lt"/>
                          <a:cs typeface="Arial" panose="020B0604020202020204" pitchFamily="34" charset="0"/>
                        </a:rPr>
                        <a:t>0</a:t>
                      </a:r>
                    </a:p>
                    <a:p>
                      <a:pPr algn="ctr"/>
                      <a:r>
                        <a:rPr lang="en-US" dirty="0">
                          <a:latin typeface="+mn-lt"/>
                          <a:cs typeface="Arial" panose="020B0604020202020204" pitchFamily="34" charset="0"/>
                        </a:rPr>
                        <a:t>0</a:t>
                      </a:r>
                    </a:p>
                  </a:txBody>
                  <a:tcPr>
                    <a:lnL w="12700" cmpd="sng">
                      <a:solidFill>
                        <a:srgbClr val="FFFFFF"/>
                      </a:solidFill>
                    </a:lnL>
                    <a:lnR w="12700" cmpd="sng">
                      <a:solidFill>
                        <a:srgbClr val="FFFFFF"/>
                      </a:solidFill>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mn-lt"/>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mn-lt"/>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mn-lt"/>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mn-lt"/>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mn-lt"/>
                          <a:cs typeface="Arial" panose="020B0604020202020204" pitchFamily="34" charset="0"/>
                        </a:rPr>
                        <a:t>Q4/FY23</a:t>
                      </a:r>
                    </a:p>
                  </a:txBody>
                  <a:tcPr>
                    <a:lnL w="12700" cmpd="sng">
                      <a:solidFill>
                        <a:srgbClr val="FFFFFF"/>
                      </a:solidFill>
                    </a:lnL>
                    <a:lnR w="38100" cap="flat" cmpd="sng" algn="ctr">
                      <a:solidFill>
                        <a:schemeClr val="tx1"/>
                      </a:solidFill>
                      <a:prstDash val="solid"/>
                      <a:round/>
                      <a:headEnd type="none" w="med" len="med"/>
                      <a:tailEnd type="none" w="med" len="med"/>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3333CC">
                        <a:lumMod val="20000"/>
                        <a:lumOff val="80000"/>
                      </a:srgbClr>
                    </a:solidFill>
                  </a:tcPr>
                </a:tc>
                <a:extLst>
                  <a:ext uri="{0D108BD9-81ED-4DB2-BD59-A6C34878D82A}">
                    <a16:rowId xmlns:a16="http://schemas.microsoft.com/office/drawing/2014/main" val="10004"/>
                  </a:ext>
                </a:extLst>
              </a:tr>
            </a:tbl>
          </a:graphicData>
        </a:graphic>
      </p:graphicFrame>
      <p:sp>
        <p:nvSpPr>
          <p:cNvPr id="13" name="TextBox 12">
            <a:extLst>
              <a:ext uri="{FF2B5EF4-FFF2-40B4-BE49-F238E27FC236}">
                <a16:creationId xmlns:a16="http://schemas.microsoft.com/office/drawing/2014/main" id="{656C2E43-3040-44A7-AF60-DBE395979198}"/>
              </a:ext>
            </a:extLst>
          </p:cNvPr>
          <p:cNvSpPr txBox="1"/>
          <p:nvPr/>
        </p:nvSpPr>
        <p:spPr>
          <a:xfrm>
            <a:off x="1711087" y="5888990"/>
            <a:ext cx="6858000" cy="369332"/>
          </a:xfrm>
          <a:prstGeom prst="rect">
            <a:avLst/>
          </a:prstGeom>
          <a:noFill/>
        </p:spPr>
        <p:txBody>
          <a:bodyPr wrap="square" rtlCol="0">
            <a:spAutoFit/>
          </a:bodyPr>
          <a:lstStyle/>
          <a:p>
            <a:r>
              <a:rPr lang="en-US" baseline="30000" dirty="0"/>
              <a:t>1</a:t>
            </a:r>
            <a:r>
              <a:rPr lang="en-US" dirty="0"/>
              <a:t> As per work unit documentation</a:t>
            </a:r>
          </a:p>
        </p:txBody>
      </p:sp>
    </p:spTree>
    <p:extLst>
      <p:ext uri="{BB962C8B-B14F-4D97-AF65-F5344CB8AC3E}">
        <p14:creationId xmlns:p14="http://schemas.microsoft.com/office/powerpoint/2010/main" val="968655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9" name="Title 1">
            <a:extLst>
              <a:ext uri="{FF2B5EF4-FFF2-40B4-BE49-F238E27FC236}">
                <a16:creationId xmlns:a16="http://schemas.microsoft.com/office/drawing/2014/main" id="{CBA0FBDD-A5ED-4B00-A113-18CD176C7BD5}"/>
              </a:ext>
            </a:extLst>
          </p:cNvPr>
          <p:cNvSpPr>
            <a:spLocks noGrp="1"/>
          </p:cNvSpPr>
          <p:nvPr>
            <p:ph type="title"/>
          </p:nvPr>
        </p:nvSpPr>
        <p:spPr>
          <a:xfrm>
            <a:off x="1322388" y="323028"/>
            <a:ext cx="8099425" cy="701731"/>
          </a:xfrm>
        </p:spPr>
        <p:txBody>
          <a:bodyPr>
            <a:spAutoFit/>
          </a:bodyPr>
          <a:lstStyle/>
          <a:p>
            <a:pPr algn="ctr"/>
            <a:r>
              <a:rPr lang="en-US" b="1" dirty="0"/>
              <a:t>Additional Products/Achievements</a:t>
            </a:r>
            <a:endParaRPr lang="en-US" sz="1600" b="1" dirty="0">
              <a:solidFill>
                <a:srgbClr val="FF0000"/>
              </a:solidFill>
            </a:endParaRPr>
          </a:p>
        </p:txBody>
      </p:sp>
      <p:graphicFrame>
        <p:nvGraphicFramePr>
          <p:cNvPr id="13" name="Content Placeholder 4">
            <a:extLst>
              <a:ext uri="{FF2B5EF4-FFF2-40B4-BE49-F238E27FC236}">
                <a16:creationId xmlns:a16="http://schemas.microsoft.com/office/drawing/2014/main" id="{B58A11B9-4989-4184-B6C1-019B6462BB64}"/>
              </a:ext>
            </a:extLst>
          </p:cNvPr>
          <p:cNvGraphicFramePr>
            <a:graphicFrameLocks/>
          </p:cNvGraphicFramePr>
          <p:nvPr>
            <p:extLst>
              <p:ext uri="{D42A27DB-BD31-4B8C-83A1-F6EECF244321}">
                <p14:modId xmlns:p14="http://schemas.microsoft.com/office/powerpoint/2010/main" val="1047403501"/>
              </p:ext>
            </p:extLst>
          </p:nvPr>
        </p:nvGraphicFramePr>
        <p:xfrm>
          <a:off x="1981200" y="1595103"/>
          <a:ext cx="8229600" cy="2240280"/>
        </p:xfrm>
        <a:graphic>
          <a:graphicData uri="http://schemas.openxmlformats.org/drawingml/2006/table">
            <a:tbl>
              <a:tblPr firstRow="1" bandRow="1"/>
              <a:tblGrid>
                <a:gridCol w="6972938">
                  <a:extLst>
                    <a:ext uri="{9D8B030D-6E8A-4147-A177-3AD203B41FA5}">
                      <a16:colId xmlns:a16="http://schemas.microsoft.com/office/drawing/2014/main" val="20000"/>
                    </a:ext>
                  </a:extLst>
                </a:gridCol>
                <a:gridCol w="1256662">
                  <a:extLst>
                    <a:ext uri="{9D8B030D-6E8A-4147-A177-3AD203B41FA5}">
                      <a16:colId xmlns:a16="http://schemas.microsoft.com/office/drawing/2014/main" val="20001"/>
                    </a:ext>
                  </a:extLst>
                </a:gridCol>
              </a:tblGrid>
              <a:tr h="370840">
                <a:tc gridSpan="2">
                  <a:txBody>
                    <a:bodyPr/>
                    <a:lstStyle>
                      <a:lvl1pPr marL="0" algn="l" defTabSz="914400" rtl="0" eaLnBrk="1" latinLnBrk="0" hangingPunct="1">
                        <a:defRPr sz="1800" b="1" kern="1200">
                          <a:solidFill>
                            <a:schemeClr val="lt1"/>
                          </a:solidFill>
                          <a:latin typeface="Times New Roman"/>
                        </a:defRPr>
                      </a:lvl1pPr>
                      <a:lvl2pPr marL="457200" algn="l" defTabSz="914400" rtl="0" eaLnBrk="1" latinLnBrk="0" hangingPunct="1">
                        <a:defRPr sz="1800" b="1" kern="1200">
                          <a:solidFill>
                            <a:schemeClr val="lt1"/>
                          </a:solidFill>
                          <a:latin typeface="Times New Roman"/>
                        </a:defRPr>
                      </a:lvl2pPr>
                      <a:lvl3pPr marL="914400" algn="l" defTabSz="914400" rtl="0" eaLnBrk="1" latinLnBrk="0" hangingPunct="1">
                        <a:defRPr sz="1800" b="1" kern="1200">
                          <a:solidFill>
                            <a:schemeClr val="lt1"/>
                          </a:solidFill>
                          <a:latin typeface="Times New Roman"/>
                        </a:defRPr>
                      </a:lvl3pPr>
                      <a:lvl4pPr marL="1371600" algn="l" defTabSz="914400" rtl="0" eaLnBrk="1" latinLnBrk="0" hangingPunct="1">
                        <a:defRPr sz="1800" b="1" kern="1200">
                          <a:solidFill>
                            <a:schemeClr val="lt1"/>
                          </a:solidFill>
                          <a:latin typeface="Times New Roman"/>
                        </a:defRPr>
                      </a:lvl4pPr>
                      <a:lvl5pPr marL="1828800" algn="l" defTabSz="914400" rtl="0" eaLnBrk="1" latinLnBrk="0" hangingPunct="1">
                        <a:defRPr sz="1800" b="1" kern="1200">
                          <a:solidFill>
                            <a:schemeClr val="lt1"/>
                          </a:solidFill>
                          <a:latin typeface="Times New Roman"/>
                        </a:defRPr>
                      </a:lvl5pPr>
                      <a:lvl6pPr marL="2286000" algn="l" defTabSz="914400" rtl="0" eaLnBrk="1" latinLnBrk="0" hangingPunct="1">
                        <a:defRPr sz="1800" b="1" kern="1200">
                          <a:solidFill>
                            <a:schemeClr val="lt1"/>
                          </a:solidFill>
                          <a:latin typeface="Times New Roman"/>
                        </a:defRPr>
                      </a:lvl6pPr>
                      <a:lvl7pPr marL="2743200" algn="l" defTabSz="914400" rtl="0" eaLnBrk="1" latinLnBrk="0" hangingPunct="1">
                        <a:defRPr sz="1800" b="1" kern="1200">
                          <a:solidFill>
                            <a:schemeClr val="lt1"/>
                          </a:solidFill>
                          <a:latin typeface="Times New Roman"/>
                        </a:defRPr>
                      </a:lvl7pPr>
                      <a:lvl8pPr marL="3200400" algn="l" defTabSz="914400" rtl="0" eaLnBrk="1" latinLnBrk="0" hangingPunct="1">
                        <a:defRPr sz="1800" b="1" kern="1200">
                          <a:solidFill>
                            <a:schemeClr val="lt1"/>
                          </a:solidFill>
                          <a:latin typeface="Times New Roman"/>
                        </a:defRPr>
                      </a:lvl8pPr>
                      <a:lvl9pPr marL="3657600" algn="l" defTabSz="914400" rtl="0" eaLnBrk="1" latinLnBrk="0" hangingPunct="1">
                        <a:defRPr sz="1800" b="1" kern="1200">
                          <a:solidFill>
                            <a:schemeClr val="lt1"/>
                          </a:solidFill>
                          <a:latin typeface="Times New Roman"/>
                        </a:defRPr>
                      </a:lvl9pPr>
                    </a:lstStyle>
                    <a:p>
                      <a:r>
                        <a:rPr lang="en-US" dirty="0">
                          <a:latin typeface="Arial" panose="020B0604020202020204" pitchFamily="34" charset="0"/>
                          <a:cs typeface="Arial" panose="020B0604020202020204" pitchFamily="34" charset="0"/>
                        </a:rPr>
                        <a:t>Additional Products/Achievements</a:t>
                      </a: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mpd="sng">
                      <a:solidFill>
                        <a:srgbClr val="FFFFFF"/>
                      </a:solidFill>
                    </a:lnB>
                    <a:lnTlToBr w="12700" cmpd="sng">
                      <a:noFill/>
                      <a:prstDash val="solid"/>
                    </a:lnTlToBr>
                    <a:lnBlToTr w="12700" cmpd="sng">
                      <a:noFill/>
                      <a:prstDash val="solid"/>
                    </a:lnBlToTr>
                    <a:solidFill>
                      <a:srgbClr val="3333CC">
                        <a:lumMod val="40000"/>
                        <a:lumOff val="60000"/>
                      </a:srgbClr>
                    </a:solidFill>
                  </a:tcPr>
                </a:tc>
                <a:tc hMerge="1">
                  <a:txBody>
                    <a:bodyPr/>
                    <a:lstStyle/>
                    <a:p>
                      <a:endParaRPr lang="en-US" dirty="0"/>
                    </a:p>
                  </a:txBody>
                  <a:tcPr/>
                </a:tc>
                <a:extLst>
                  <a:ext uri="{0D108BD9-81ED-4DB2-BD59-A6C34878D82A}">
                    <a16:rowId xmlns:a16="http://schemas.microsoft.com/office/drawing/2014/main" val="10000"/>
                  </a:ext>
                </a:extLst>
              </a:tr>
              <a:tr h="386080">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Arial" panose="020B0604020202020204" pitchFamily="34" charset="0"/>
                          <a:cs typeface="Arial" panose="020B0604020202020204" pitchFamily="34" charset="0"/>
                        </a:rPr>
                        <a:t>Description</a:t>
                      </a:r>
                    </a:p>
                  </a:txBody>
                  <a:tcPr>
                    <a:lnL w="38100" cap="flat" cmpd="sng" algn="ctr">
                      <a:solidFill>
                        <a:schemeClr val="tx1"/>
                      </a:solidFill>
                      <a:prstDash val="solid"/>
                      <a:round/>
                      <a:headEnd type="none" w="med" len="med"/>
                      <a:tailEnd type="none" w="med" len="med"/>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latin typeface="Arial" panose="020B0604020202020204" pitchFamily="34" charset="0"/>
                          <a:cs typeface="Arial" panose="020B0604020202020204" pitchFamily="34" charset="0"/>
                        </a:rPr>
                        <a:t>(Qtr/Yr)</a:t>
                      </a:r>
                    </a:p>
                  </a:txBody>
                  <a:tcPr>
                    <a:lnL w="12700" cmpd="sng">
                      <a:solidFill>
                        <a:srgbClr val="FFFFFF"/>
                      </a:solidFill>
                    </a:lnL>
                    <a:lnR w="38100" cap="flat" cmpd="sng" algn="ctr">
                      <a:solidFill>
                        <a:schemeClr val="tx1"/>
                      </a:solidFill>
                      <a:prstDash val="solid"/>
                      <a:round/>
                      <a:headEnd type="none" w="med" len="med"/>
                      <a:tailEnd type="none" w="med" len="med"/>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3333CC">
                        <a:lumMod val="20000"/>
                        <a:lumOff val="80000"/>
                      </a:srgbClr>
                    </a:solidFill>
                  </a:tcPr>
                </a:tc>
                <a:extLst>
                  <a:ext uri="{0D108BD9-81ED-4DB2-BD59-A6C34878D82A}">
                    <a16:rowId xmlns:a16="http://schemas.microsoft.com/office/drawing/2014/main" val="10001"/>
                  </a:ext>
                </a:extLst>
              </a:tr>
              <a:tr h="1483360">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B050"/>
                          </a:solidFill>
                          <a:latin typeface="Arial" panose="020B0604020202020204" pitchFamily="34" charset="0"/>
                          <a:cs typeface="Arial" panose="020B0604020202020204" pitchFamily="34" charset="0"/>
                        </a:rPr>
                        <a:t>1. Recruited and hired two team members at EL-EPW with excellent software development skills (Kervi Ramos and John Kucharski)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B050"/>
                          </a:solidFill>
                          <a:latin typeface="Arial" panose="020B0604020202020204" pitchFamily="34" charset="0"/>
                          <a:cs typeface="Arial" panose="020B0604020202020204" pitchFamily="34" charset="0"/>
                        </a:rPr>
                        <a:t>2. Recruited computer scientist at EL-EPW, to be hired in Q1/FY21</a:t>
                      </a:r>
                    </a:p>
                  </a:txBody>
                  <a:tcPr>
                    <a:lnL w="38100" cap="flat" cmpd="sng" algn="ctr">
                      <a:solidFill>
                        <a:schemeClr val="tx1"/>
                      </a:solidFill>
                      <a:prstDash val="solid"/>
                      <a:round/>
                      <a:headEnd type="none" w="med" len="med"/>
                      <a:tailEnd type="none" w="med" len="med"/>
                    </a:lnL>
                    <a:lnR w="12700" cmpd="sng">
                      <a:solidFill>
                        <a:srgbClr val="FFFFFF"/>
                      </a:solidFill>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dirty="0">
                          <a:solidFill>
                            <a:srgbClr val="00B050"/>
                          </a:solidFill>
                          <a:latin typeface="Arial" panose="020B0604020202020204" pitchFamily="34" charset="0"/>
                          <a:cs typeface="Arial" panose="020B0604020202020204" pitchFamily="34" charset="0"/>
                        </a:rPr>
                        <a:t>Q3/FY20</a:t>
                      </a:r>
                    </a:p>
                    <a:p>
                      <a:pPr algn="ctr"/>
                      <a:endParaRPr lang="en-US" dirty="0">
                        <a:solidFill>
                          <a:srgbClr val="00B050"/>
                        </a:solidFill>
                        <a:latin typeface="Arial" panose="020B0604020202020204" pitchFamily="34" charset="0"/>
                        <a:cs typeface="Arial" panose="020B0604020202020204" pitchFamily="34" charset="0"/>
                      </a:endParaRPr>
                    </a:p>
                    <a:p>
                      <a:pPr algn="ctr"/>
                      <a:r>
                        <a:rPr lang="en-US" dirty="0">
                          <a:solidFill>
                            <a:srgbClr val="00B050"/>
                          </a:solidFill>
                          <a:latin typeface="Arial" panose="020B0604020202020204" pitchFamily="34" charset="0"/>
                          <a:cs typeface="Arial" panose="020B0604020202020204" pitchFamily="34" charset="0"/>
                        </a:rPr>
                        <a:t>Q1/FY21</a:t>
                      </a:r>
                    </a:p>
                  </a:txBody>
                  <a:tcPr>
                    <a:lnL w="12700" cmpd="sng">
                      <a:solidFill>
                        <a:srgbClr val="FFFFFF"/>
                      </a:solidFill>
                    </a:lnL>
                    <a:lnR w="38100" cap="flat" cmpd="sng" algn="ctr">
                      <a:solidFill>
                        <a:schemeClr val="tx1"/>
                      </a:solidFill>
                      <a:prstDash val="solid"/>
                      <a:round/>
                      <a:headEnd type="none" w="med" len="med"/>
                      <a:tailEnd type="none" w="med" len="med"/>
                    </a:lnR>
                    <a:lnT w="12700" cmpd="sng">
                      <a:solidFill>
                        <a:srgbClr val="FFFFFF"/>
                      </a:solid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592740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Title 1">
            <a:extLst>
              <a:ext uri="{FF2B5EF4-FFF2-40B4-BE49-F238E27FC236}">
                <a16:creationId xmlns:a16="http://schemas.microsoft.com/office/drawing/2014/main" id="{D8A3ADCB-3D3F-4302-AC9C-9E2A92F05E26}"/>
              </a:ext>
            </a:extLst>
          </p:cNvPr>
          <p:cNvSpPr>
            <a:spLocks noGrp="1"/>
          </p:cNvSpPr>
          <p:nvPr>
            <p:ph type="title"/>
          </p:nvPr>
        </p:nvSpPr>
        <p:spPr>
          <a:xfrm>
            <a:off x="1322388" y="11113"/>
            <a:ext cx="8099425" cy="1325562"/>
          </a:xfrm>
        </p:spPr>
        <p:txBody>
          <a:bodyPr/>
          <a:lstStyle/>
          <a:p>
            <a:pPr algn="ctr"/>
            <a:r>
              <a:rPr lang="en-US" b="1" dirty="0"/>
              <a:t>FY 21 Accomplishment</a:t>
            </a:r>
            <a:endParaRPr lang="en-US" sz="1600" b="1" dirty="0">
              <a:solidFill>
                <a:srgbClr val="FF0000"/>
              </a:solidFill>
            </a:endParaRPr>
          </a:p>
        </p:txBody>
      </p:sp>
    </p:spTree>
    <p:extLst>
      <p:ext uri="{BB962C8B-B14F-4D97-AF65-F5344CB8AC3E}">
        <p14:creationId xmlns:p14="http://schemas.microsoft.com/office/powerpoint/2010/main" val="4642741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Synopsis</a:t>
            </a:r>
            <a:endParaRPr lang="en-US" sz="14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Content Placeholder 4">
            <a:extLst>
              <a:ext uri="{FF2B5EF4-FFF2-40B4-BE49-F238E27FC236}">
                <a16:creationId xmlns:a16="http://schemas.microsoft.com/office/drawing/2014/main" id="{2F8656A1-2BEF-4F39-8879-0E820C02255B}"/>
              </a:ext>
            </a:extLst>
          </p:cNvPr>
          <p:cNvSpPr>
            <a:spLocks noGrp="1"/>
          </p:cNvSpPr>
          <p:nvPr>
            <p:ph sz="half" idx="1"/>
          </p:nvPr>
        </p:nvSpPr>
        <p:spPr>
          <a:xfrm>
            <a:off x="2128275" y="1796758"/>
            <a:ext cx="3273187" cy="3264483"/>
          </a:xfrm>
        </p:spPr>
        <p:txBody>
          <a:bodyPr wrap="square">
            <a:spAutoFit/>
          </a:bodyPr>
          <a:lstStyle/>
          <a:p>
            <a:r>
              <a:rPr lang="en-US" sz="2400" b="1" dirty="0">
                <a:cs typeface="Arial" panose="020B0604020202020204" pitchFamily="34" charset="0"/>
              </a:rPr>
              <a:t>Funding</a:t>
            </a:r>
          </a:p>
          <a:p>
            <a:pPr lvl="1"/>
            <a:r>
              <a:rPr lang="en-US" dirty="0">
                <a:cs typeface="Arial" panose="020B0604020202020204" pitchFamily="34" charset="0"/>
              </a:rPr>
              <a:t>FY20	$250K	</a:t>
            </a:r>
          </a:p>
          <a:p>
            <a:pPr lvl="1"/>
            <a:r>
              <a:rPr lang="en-US" dirty="0">
                <a:cs typeface="Arial" panose="020B0604020202020204" pitchFamily="34" charset="0"/>
              </a:rPr>
              <a:t>FY21	$385K	  </a:t>
            </a:r>
          </a:p>
          <a:p>
            <a:pPr lvl="1"/>
            <a:r>
              <a:rPr lang="en-US" dirty="0">
                <a:cs typeface="Arial" panose="020B0604020202020204" pitchFamily="34" charset="0"/>
              </a:rPr>
              <a:t>FY22	$375K</a:t>
            </a:r>
          </a:p>
          <a:p>
            <a:pPr lvl="1"/>
            <a:r>
              <a:rPr lang="en-US" dirty="0">
                <a:cs typeface="Arial" panose="020B0604020202020204" pitchFamily="34" charset="0"/>
              </a:rPr>
              <a:t>FY23	$290K</a:t>
            </a:r>
          </a:p>
          <a:p>
            <a:pPr lvl="1"/>
            <a:r>
              <a:rPr lang="en-US" dirty="0">
                <a:cs typeface="Arial" panose="020B0604020202020204" pitchFamily="34" charset="0"/>
              </a:rPr>
              <a:t>Project 	$1300K</a:t>
            </a:r>
          </a:p>
          <a:p>
            <a:r>
              <a:rPr lang="en-US" sz="2400" b="1" dirty="0">
                <a:cs typeface="Arial" panose="020B0604020202020204" pitchFamily="34" charset="0"/>
              </a:rPr>
              <a:t>Project status</a:t>
            </a:r>
          </a:p>
          <a:p>
            <a:pPr lvl="1"/>
            <a:r>
              <a:rPr lang="en-US" dirty="0">
                <a:cs typeface="Arial" panose="020B0604020202020204" pitchFamily="34" charset="0"/>
              </a:rPr>
              <a:t>On schedule</a:t>
            </a:r>
          </a:p>
        </p:txBody>
      </p:sp>
      <p:sp>
        <p:nvSpPr>
          <p:cNvPr id="9" name="Content Placeholder 4">
            <a:extLst>
              <a:ext uri="{FF2B5EF4-FFF2-40B4-BE49-F238E27FC236}">
                <a16:creationId xmlns:a16="http://schemas.microsoft.com/office/drawing/2014/main" id="{35AA4149-0182-4D9B-90DF-4EF57AE0B4E0}"/>
              </a:ext>
            </a:extLst>
          </p:cNvPr>
          <p:cNvSpPr txBox="1">
            <a:spLocks/>
          </p:cNvSpPr>
          <p:nvPr/>
        </p:nvSpPr>
        <p:spPr bwMode="auto">
          <a:xfrm>
            <a:off x="5948925" y="1796758"/>
            <a:ext cx="4114800" cy="44504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2400" b="1" kern="0" dirty="0">
                <a:cs typeface="Arial" panose="020B0604020202020204" pitchFamily="34" charset="0"/>
              </a:rPr>
              <a:t>Project focus</a:t>
            </a:r>
          </a:p>
          <a:p>
            <a:pPr lvl="1"/>
            <a:r>
              <a:rPr lang="en-US" kern="0" dirty="0">
                <a:cs typeface="Arial" panose="020B0604020202020204" pitchFamily="34" charset="0"/>
              </a:rPr>
              <a:t>On target</a:t>
            </a:r>
          </a:p>
          <a:p>
            <a:r>
              <a:rPr lang="en-US" sz="2400" b="1" kern="0" dirty="0">
                <a:cs typeface="Arial" panose="020B0604020202020204" pitchFamily="34" charset="0"/>
              </a:rPr>
              <a:t>Other comments</a:t>
            </a:r>
          </a:p>
          <a:p>
            <a:pPr lvl="1"/>
            <a:r>
              <a:rPr lang="en-US" kern="0" dirty="0">
                <a:cs typeface="Arial" panose="020B0604020202020204" pitchFamily="34" charset="0"/>
              </a:rPr>
              <a:t>CESU awarded to Portland State University (PSU) with funding for FY21 development</a:t>
            </a:r>
          </a:p>
          <a:p>
            <a:pPr lvl="1"/>
            <a:r>
              <a:rPr lang="en-US" kern="0" dirty="0">
                <a:cs typeface="Arial" panose="020B0604020202020204" pitchFamily="34" charset="0"/>
              </a:rPr>
              <a:t>LimnoTech R&amp;D IDIQ awarded with task order for WQ model development</a:t>
            </a:r>
          </a:p>
        </p:txBody>
      </p:sp>
    </p:spTree>
    <p:extLst>
      <p:ext uri="{BB962C8B-B14F-4D97-AF65-F5344CB8AC3E}">
        <p14:creationId xmlns:p14="http://schemas.microsoft.com/office/powerpoint/2010/main" val="1698825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Summary</a:t>
            </a:r>
            <a:endParaRPr lang="en-US" sz="14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Content Placeholder 3">
            <a:extLst>
              <a:ext uri="{FF2B5EF4-FFF2-40B4-BE49-F238E27FC236}">
                <a16:creationId xmlns:a16="http://schemas.microsoft.com/office/drawing/2014/main" id="{851F8C02-E1FA-4282-BB63-B759F79BF180}"/>
              </a:ext>
            </a:extLst>
          </p:cNvPr>
          <p:cNvSpPr>
            <a:spLocks noGrp="1"/>
          </p:cNvSpPr>
          <p:nvPr>
            <p:ph idx="1"/>
          </p:nvPr>
        </p:nvSpPr>
        <p:spPr>
          <a:xfrm>
            <a:off x="1981200" y="1574600"/>
            <a:ext cx="8229600" cy="4114800"/>
          </a:xfrm>
        </p:spPr>
        <p:txBody>
          <a:bodyPr>
            <a:normAutofit/>
          </a:bodyPr>
          <a:lstStyle/>
          <a:p>
            <a:r>
              <a:rPr lang="en-US" dirty="0">
                <a:cs typeface="Arial" panose="020B0604020202020204" pitchFamily="34" charset="0"/>
              </a:rPr>
              <a:t>Designed input and output file specification</a:t>
            </a:r>
          </a:p>
          <a:p>
            <a:r>
              <a:rPr lang="en-US" dirty="0">
                <a:cs typeface="Arial" panose="020B0604020202020204" pitchFamily="34" charset="0"/>
              </a:rPr>
              <a:t>Developed prototype framework in Python</a:t>
            </a:r>
          </a:p>
          <a:p>
            <a:r>
              <a:rPr lang="en-US" dirty="0">
                <a:cs typeface="Arial" panose="020B0604020202020204" pitchFamily="34" charset="0"/>
              </a:rPr>
              <a:t>Implemented JSON specification for control and bathymetry</a:t>
            </a:r>
          </a:p>
          <a:p>
            <a:r>
              <a:rPr lang="en-US" dirty="0">
                <a:cs typeface="Arial" panose="020B0604020202020204" pitchFamily="34" charset="0"/>
              </a:rPr>
              <a:t>Developed a JavaScript user interface (UI) for the control and bathymetry input files</a:t>
            </a:r>
          </a:p>
          <a:p>
            <a:r>
              <a:rPr lang="en-US" dirty="0">
                <a:cs typeface="Arial" panose="020B0604020202020204" pitchFamily="34" charset="0"/>
              </a:rPr>
              <a:t>Developed prototype time series plotting library</a:t>
            </a:r>
          </a:p>
          <a:p>
            <a:pPr marL="0" indent="0">
              <a:buNone/>
            </a:pPr>
            <a:endParaRPr lang="en-US" dirty="0">
              <a:cs typeface="Arial" panose="020B0604020202020204" pitchFamily="34" charset="0"/>
            </a:endParaRPr>
          </a:p>
        </p:txBody>
      </p:sp>
    </p:spTree>
    <p:extLst>
      <p:ext uri="{BB962C8B-B14F-4D97-AF65-F5344CB8AC3E}">
        <p14:creationId xmlns:p14="http://schemas.microsoft.com/office/powerpoint/2010/main" val="2367402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sz="4000" b="1" dirty="0">
                <a:solidFill>
                  <a:prstClr val="black"/>
                </a:solidFill>
              </a:rPr>
              <a:t>Title</a:t>
            </a:r>
            <a:br>
              <a:rPr lang="en-US" sz="3200" b="1" dirty="0">
                <a:solidFill>
                  <a:prstClr val="black"/>
                </a:solidFill>
              </a:rPr>
            </a:br>
            <a:r>
              <a:rPr lang="en-US" sz="1300" b="1" dirty="0">
                <a:solidFill>
                  <a:prstClr val="black"/>
                </a:solidFill>
              </a:rPr>
              <a:t>Lead PI (email, Phone #)</a:t>
            </a:r>
            <a:br>
              <a:rPr lang="en-US" sz="1300" b="1" dirty="0">
                <a:solidFill>
                  <a:prstClr val="black"/>
                </a:solidFill>
              </a:rPr>
            </a:br>
            <a:r>
              <a:rPr lang="en-US" sz="1300" b="1" dirty="0">
                <a:solidFill>
                  <a:prstClr val="black"/>
                </a:solidFill>
              </a:rPr>
              <a:t>Team Member1, Member2, </a:t>
            </a:r>
            <a:r>
              <a:rPr lang="en-US" sz="1300" b="1" dirty="0" err="1">
                <a:solidFill>
                  <a:prstClr val="black"/>
                </a:solidFill>
              </a:rPr>
              <a:t>Etc</a:t>
            </a:r>
            <a:endParaRPr lang="en-US" sz="13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Tree>
    <p:extLst>
      <p:ext uri="{BB962C8B-B14F-4D97-AF65-F5344CB8AC3E}">
        <p14:creationId xmlns:p14="http://schemas.microsoft.com/office/powerpoint/2010/main" val="3691068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14" name="Title 1">
            <a:extLst>
              <a:ext uri="{FF2B5EF4-FFF2-40B4-BE49-F238E27FC236}">
                <a16:creationId xmlns:a16="http://schemas.microsoft.com/office/drawing/2014/main" id="{97B7EF9E-90DD-41B7-99B0-1CB6A3557CCB}"/>
              </a:ext>
            </a:extLst>
          </p:cNvPr>
          <p:cNvSpPr>
            <a:spLocks noGrp="1"/>
          </p:cNvSpPr>
          <p:nvPr>
            <p:ph type="title"/>
          </p:nvPr>
        </p:nvSpPr>
        <p:spPr>
          <a:xfrm>
            <a:off x="1384528" y="15547"/>
            <a:ext cx="7923245" cy="1325562"/>
          </a:xfrm>
        </p:spPr>
        <p:txBody>
          <a:bodyPr/>
          <a:lstStyle/>
          <a:p>
            <a:pPr algn="ctr"/>
            <a:r>
              <a:rPr lang="en-US" b="1" dirty="0"/>
              <a:t>Project Purpose - Recap</a:t>
            </a:r>
            <a:br>
              <a:rPr lang="en-US" b="1" dirty="0"/>
            </a:br>
            <a:endParaRPr lang="en-US" sz="1600" b="1" dirty="0">
              <a:solidFill>
                <a:srgbClr val="FF0000"/>
              </a:solidFill>
            </a:endParaRPr>
          </a:p>
        </p:txBody>
      </p:sp>
      <p:sp>
        <p:nvSpPr>
          <p:cNvPr id="17" name="Content Placeholder 4">
            <a:extLst>
              <a:ext uri="{FF2B5EF4-FFF2-40B4-BE49-F238E27FC236}">
                <a16:creationId xmlns:a16="http://schemas.microsoft.com/office/drawing/2014/main" id="{A76EF141-84A4-48C5-B581-36908A089C38}"/>
              </a:ext>
            </a:extLst>
          </p:cNvPr>
          <p:cNvSpPr>
            <a:spLocks noGrp="1"/>
          </p:cNvSpPr>
          <p:nvPr>
            <p:ph idx="1"/>
          </p:nvPr>
        </p:nvSpPr>
        <p:spPr>
          <a:xfrm>
            <a:off x="436728" y="1428704"/>
            <a:ext cx="11477767" cy="5012499"/>
          </a:xfrm>
        </p:spPr>
        <p:txBody>
          <a:bodyPr>
            <a:normAutofit/>
          </a:bodyPr>
          <a:lstStyle/>
          <a:p>
            <a:pPr marL="0" indent="0">
              <a:spcBef>
                <a:spcPct val="0"/>
              </a:spcBef>
              <a:spcAft>
                <a:spcPts val="600"/>
              </a:spcAft>
              <a:buNone/>
            </a:pPr>
            <a:r>
              <a:rPr lang="en-US" sz="2400" kern="1200" dirty="0">
                <a:cs typeface="Arial" panose="020B0604020202020204" pitchFamily="34" charset="0"/>
              </a:rPr>
              <a:t>This work unit was developed in response to SON ENV 1174, “Development of New Capabilities and Enhancements to the USACE Two-Dimensional Reservoir Water Quality Model (CE-QUAL-W2),” presented to the 2018 ERARG and to address SON ENV 1550, “Two-Dimensional Water Quality Capabilities for Reservoir Operations Decision-Making,” presented to the 2020 ERARG.</a:t>
            </a:r>
          </a:p>
          <a:p>
            <a:pPr marL="0" indent="0">
              <a:spcBef>
                <a:spcPct val="0"/>
              </a:spcBef>
              <a:spcAft>
                <a:spcPts val="600"/>
              </a:spcAft>
              <a:buNone/>
            </a:pPr>
            <a:r>
              <a:rPr lang="en-US" sz="2400" b="1" kern="1200" dirty="0">
                <a:cs typeface="Arial" panose="020B0604020202020204" pitchFamily="34" charset="0"/>
              </a:rPr>
              <a:t>Objectives:</a:t>
            </a:r>
          </a:p>
          <a:p>
            <a:pPr>
              <a:spcBef>
                <a:spcPct val="0"/>
              </a:spcBef>
              <a:spcAft>
                <a:spcPts val="600"/>
              </a:spcAft>
              <a:buFont typeface="Arial" panose="020B0604020202020204" pitchFamily="34" charset="0"/>
              <a:buChar char="•"/>
            </a:pPr>
            <a:r>
              <a:rPr lang="en-US" sz="2400" dirty="0">
                <a:cs typeface="Arial" panose="020B0604020202020204" pitchFamily="34" charset="0"/>
              </a:rPr>
              <a:t>Upgrade CE-QUAL-W2 to incorporate the latest water quality modeling R&amp;D at ERDC </a:t>
            </a:r>
          </a:p>
          <a:p>
            <a:pPr lvl="0"/>
            <a:r>
              <a:rPr lang="en-US" sz="2400" dirty="0">
                <a:cs typeface="Arial" panose="020B0604020202020204" pitchFamily="34" charset="0"/>
              </a:rPr>
              <a:t>Restructure current CE-QUAL-W2 model source code to use robust data storage file formats that adhere to widely-supported modern standards, e.g., HDF5 and JSON, enabling seamless linkage with other models, e.g., HEC-RAS and HEC-ResSim, improving multi-model system reliability and reducing maintenance cost of software, models, and linked modeling systems. </a:t>
            </a:r>
            <a:endParaRPr lang="en-US" sz="2400" b="1" kern="1200" dirty="0">
              <a:cs typeface="Arial" panose="020B0604020202020204" pitchFamily="34" charset="0"/>
            </a:endParaRPr>
          </a:p>
          <a:p>
            <a:pPr marL="0" indent="0">
              <a:spcBef>
                <a:spcPct val="0"/>
              </a:spcBef>
              <a:spcAft>
                <a:spcPts val="600"/>
              </a:spcAft>
              <a:buNone/>
            </a:pPr>
            <a:endParaRPr lang="en-US" sz="2000" kern="1200" dirty="0">
              <a:cs typeface="Arial" panose="020B0604020202020204" pitchFamily="34" charset="0"/>
            </a:endParaRPr>
          </a:p>
          <a:p>
            <a:pPr marL="0" indent="0">
              <a:spcBef>
                <a:spcPct val="0"/>
              </a:spcBef>
              <a:spcAft>
                <a:spcPts val="600"/>
              </a:spcAft>
              <a:buNone/>
            </a:pPr>
            <a:endParaRPr lang="en-US" sz="1800" kern="1200" dirty="0">
              <a:cs typeface="Arial" panose="020B0604020202020204" pitchFamily="34" charset="0"/>
            </a:endParaRPr>
          </a:p>
        </p:txBody>
      </p:sp>
    </p:spTree>
    <p:extLst>
      <p:ext uri="{BB962C8B-B14F-4D97-AF65-F5344CB8AC3E}">
        <p14:creationId xmlns:p14="http://schemas.microsoft.com/office/powerpoint/2010/main" val="38777336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sz="4000" b="1" dirty="0">
                <a:solidFill>
                  <a:prstClr val="black"/>
                </a:solidFill>
              </a:rPr>
              <a:t>Title</a:t>
            </a:r>
            <a:br>
              <a:rPr lang="en-US" sz="3200" b="1" dirty="0">
                <a:solidFill>
                  <a:prstClr val="black"/>
                </a:solidFill>
              </a:rPr>
            </a:br>
            <a:r>
              <a:rPr lang="en-US" sz="1300" b="1" dirty="0">
                <a:solidFill>
                  <a:prstClr val="black"/>
                </a:solidFill>
              </a:rPr>
              <a:t>Lead PI (email, Phone #)</a:t>
            </a:r>
            <a:br>
              <a:rPr lang="en-US" sz="1300" b="1" dirty="0">
                <a:solidFill>
                  <a:prstClr val="black"/>
                </a:solidFill>
              </a:rPr>
            </a:br>
            <a:r>
              <a:rPr lang="en-US" sz="1300" b="1" dirty="0">
                <a:solidFill>
                  <a:prstClr val="black"/>
                </a:solidFill>
              </a:rPr>
              <a:t>Team Member1, Member2, </a:t>
            </a:r>
            <a:r>
              <a:rPr lang="en-US" sz="1300" b="1" dirty="0" err="1">
                <a:solidFill>
                  <a:prstClr val="black"/>
                </a:solidFill>
              </a:rPr>
              <a:t>Etc</a:t>
            </a:r>
            <a:endParaRPr lang="en-US" sz="13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Tree>
    <p:extLst>
      <p:ext uri="{BB962C8B-B14F-4D97-AF65-F5344CB8AC3E}">
        <p14:creationId xmlns:p14="http://schemas.microsoft.com/office/powerpoint/2010/main" val="3097322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9" name="Title 1">
            <a:extLst>
              <a:ext uri="{FF2B5EF4-FFF2-40B4-BE49-F238E27FC236}">
                <a16:creationId xmlns:a16="http://schemas.microsoft.com/office/drawing/2014/main" id="{0DFD15F1-58B5-44CF-99A0-6AF69A5958C2}"/>
              </a:ext>
            </a:extLst>
          </p:cNvPr>
          <p:cNvSpPr>
            <a:spLocks noGrp="1"/>
          </p:cNvSpPr>
          <p:nvPr>
            <p:ph type="title"/>
          </p:nvPr>
        </p:nvSpPr>
        <p:spPr>
          <a:xfrm>
            <a:off x="1322388" y="11113"/>
            <a:ext cx="8099425" cy="1325562"/>
          </a:xfrm>
        </p:spPr>
        <p:txBody>
          <a:bodyPr/>
          <a:lstStyle/>
          <a:p>
            <a:pPr algn="ctr"/>
            <a:r>
              <a:rPr lang="en-US" b="1" dirty="0"/>
              <a:t>Project Purpose - Recap</a:t>
            </a:r>
            <a:br>
              <a:rPr lang="en-US" b="1" dirty="0"/>
            </a:br>
            <a:endParaRPr lang="en-US" sz="1600" b="1" dirty="0">
              <a:solidFill>
                <a:srgbClr val="FF0000"/>
              </a:solidFill>
            </a:endParaRPr>
          </a:p>
        </p:txBody>
      </p:sp>
      <p:sp>
        <p:nvSpPr>
          <p:cNvPr id="11" name="Content Placeholder 4">
            <a:extLst>
              <a:ext uri="{FF2B5EF4-FFF2-40B4-BE49-F238E27FC236}">
                <a16:creationId xmlns:a16="http://schemas.microsoft.com/office/drawing/2014/main" id="{58F4FCB0-4EBD-4042-A5E5-70A105F27A4E}"/>
              </a:ext>
            </a:extLst>
          </p:cNvPr>
          <p:cNvSpPr>
            <a:spLocks noGrp="1"/>
          </p:cNvSpPr>
          <p:nvPr>
            <p:ph idx="1"/>
          </p:nvPr>
        </p:nvSpPr>
        <p:spPr>
          <a:xfrm>
            <a:off x="0" y="1574397"/>
            <a:ext cx="6631672" cy="4840536"/>
          </a:xfrm>
        </p:spPr>
        <p:txBody>
          <a:bodyPr>
            <a:normAutofit/>
          </a:bodyPr>
          <a:lstStyle/>
          <a:p>
            <a:pPr marL="0" indent="0">
              <a:spcBef>
                <a:spcPct val="0"/>
              </a:spcBef>
              <a:spcAft>
                <a:spcPts val="600"/>
              </a:spcAft>
              <a:buNone/>
            </a:pPr>
            <a:r>
              <a:rPr lang="en-US" sz="2400" b="1" kern="1200" dirty="0">
                <a:cs typeface="Arial" panose="020B0604020202020204" pitchFamily="34" charset="0"/>
              </a:rPr>
              <a:t>Objectives, continued:</a:t>
            </a:r>
          </a:p>
          <a:p>
            <a:pPr lvl="0">
              <a:buFont typeface="Arial" panose="020B0604020202020204" pitchFamily="34" charset="0"/>
              <a:buChar char="•"/>
            </a:pPr>
            <a:r>
              <a:rPr lang="en-US" sz="2400" dirty="0">
                <a:cs typeface="Arial" panose="020B0604020202020204" pitchFamily="34" charset="0"/>
              </a:rPr>
              <a:t>Decouple the WQ component from hydrodynamics in the current version of CE-QUAL-W2, allowing water quality simulations to run multiple times with the same hydrodynamic results, eliminating costly repeated hydrodynamic computations </a:t>
            </a:r>
          </a:p>
          <a:p>
            <a:pPr lvl="0"/>
            <a:r>
              <a:rPr lang="en-US" sz="2400" dirty="0">
                <a:cs typeface="Arial" panose="020B0604020202020204" pitchFamily="34" charset="0"/>
              </a:rPr>
              <a:t>Update the technical reference manual and user’s manual </a:t>
            </a:r>
          </a:p>
          <a:p>
            <a:pPr lvl="0"/>
            <a:r>
              <a:rPr lang="en-US" sz="2400" dirty="0">
                <a:cs typeface="Arial" panose="020B0604020202020204" pitchFamily="34" charset="0"/>
              </a:rPr>
              <a:t>Release comprehensive version of CE-QUAL-W2, reviewed by ERDC experts</a:t>
            </a:r>
          </a:p>
          <a:p>
            <a:pPr>
              <a:spcBef>
                <a:spcPct val="0"/>
              </a:spcBef>
              <a:spcAft>
                <a:spcPts val="600"/>
              </a:spcAft>
              <a:buFont typeface="Arial" panose="020B0604020202020204" pitchFamily="34" charset="0"/>
              <a:buChar char="•"/>
            </a:pPr>
            <a:endParaRPr lang="en-US" sz="2400" kern="1200" dirty="0">
              <a:cs typeface="Arial" panose="020B0604020202020204" pitchFamily="34" charset="0"/>
            </a:endParaRPr>
          </a:p>
          <a:p>
            <a:pPr>
              <a:spcBef>
                <a:spcPct val="0"/>
              </a:spcBef>
              <a:spcAft>
                <a:spcPts val="600"/>
              </a:spcAft>
              <a:buFont typeface="Arial" panose="020B0604020202020204" pitchFamily="34" charset="0"/>
              <a:buChar char="•"/>
            </a:pPr>
            <a:endParaRPr lang="en-US" sz="1800" kern="1200" dirty="0">
              <a:cs typeface="Arial" panose="020B0604020202020204" pitchFamily="34" charset="0"/>
            </a:endParaRPr>
          </a:p>
        </p:txBody>
      </p:sp>
      <p:pic>
        <p:nvPicPr>
          <p:cNvPr id="13" name="Picture 12">
            <a:extLst>
              <a:ext uri="{FF2B5EF4-FFF2-40B4-BE49-F238E27FC236}">
                <a16:creationId xmlns:a16="http://schemas.microsoft.com/office/drawing/2014/main" id="{53FC06CF-9CD5-466A-A888-EF731AD3FB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9935" y="2380587"/>
            <a:ext cx="5612065" cy="3441142"/>
          </a:xfrm>
          <a:prstGeom prst="rect">
            <a:avLst/>
          </a:prstGeom>
        </p:spPr>
      </p:pic>
    </p:spTree>
    <p:extLst>
      <p:ext uri="{BB962C8B-B14F-4D97-AF65-F5344CB8AC3E}">
        <p14:creationId xmlns:p14="http://schemas.microsoft.com/office/powerpoint/2010/main" val="3654349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t>Benefits</a:t>
            </a:r>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11" name="Content Placeholder 4">
            <a:extLst>
              <a:ext uri="{FF2B5EF4-FFF2-40B4-BE49-F238E27FC236}">
                <a16:creationId xmlns:a16="http://schemas.microsoft.com/office/drawing/2014/main" id="{0FFF43C7-C92F-466E-95B6-705BC881F9DA}"/>
              </a:ext>
            </a:extLst>
          </p:cNvPr>
          <p:cNvSpPr>
            <a:spLocks noGrp="1"/>
          </p:cNvSpPr>
          <p:nvPr>
            <p:ph idx="1"/>
          </p:nvPr>
        </p:nvSpPr>
        <p:spPr>
          <a:xfrm>
            <a:off x="462775" y="1408955"/>
            <a:ext cx="11465367" cy="4955934"/>
          </a:xfrm>
        </p:spPr>
        <p:txBody>
          <a:bodyPr>
            <a:normAutofit/>
          </a:bodyPr>
          <a:lstStyle/>
          <a:p>
            <a:pPr>
              <a:spcBef>
                <a:spcPts val="984"/>
              </a:spcBef>
              <a:buFont typeface="Arial" panose="020B0604020202020204" pitchFamily="34" charset="0"/>
              <a:buChar char="•"/>
            </a:pPr>
            <a:r>
              <a:rPr lang="en-US" sz="2000" dirty="0">
                <a:cs typeface="Arial" panose="020B0604020202020204" pitchFamily="34" charset="0"/>
              </a:rPr>
              <a:t>The updated CE-QUAL-W2 model will support the Corps’ high priority need for environmental assessment, restoration, and management. </a:t>
            </a:r>
          </a:p>
          <a:p>
            <a:pPr>
              <a:spcBef>
                <a:spcPts val="984"/>
              </a:spcBef>
              <a:buFont typeface="Arial" panose="020B0604020202020204" pitchFamily="34" charset="0"/>
              <a:buChar char="•"/>
            </a:pPr>
            <a:r>
              <a:rPr lang="en-US" sz="2000" dirty="0">
                <a:cs typeface="Arial" panose="020B0604020202020204" pitchFamily="34" charset="0"/>
              </a:rPr>
              <a:t>Incorporation of reservoir operations capabilities will enable water quality and other environmental objectives to influence reservoir release decisions, improving model accuracy and delivering high quality multi-objective decision-making to achieve ecosystem benefits.</a:t>
            </a:r>
          </a:p>
          <a:p>
            <a:pPr lvl="1">
              <a:spcBef>
                <a:spcPts val="984"/>
              </a:spcBef>
              <a:buFont typeface="Arial" panose="020B0604020202020204" pitchFamily="34" charset="0"/>
              <a:buChar char="•"/>
            </a:pPr>
            <a:r>
              <a:rPr lang="en-US" sz="1800" dirty="0">
                <a:cs typeface="Arial" panose="020B0604020202020204" pitchFamily="34" charset="0"/>
              </a:rPr>
              <a:t>Critical downstream habitat will be better managed for water quantity (volume, velocity, depths, etc.) in addition to water quality (water temperature, dissolved oxygen, total dissolved gas, etc.).</a:t>
            </a:r>
          </a:p>
          <a:p>
            <a:pPr lvl="1">
              <a:spcBef>
                <a:spcPts val="984"/>
              </a:spcBef>
              <a:buFont typeface="Arial" panose="020B0604020202020204" pitchFamily="34" charset="0"/>
              <a:buChar char="•"/>
            </a:pPr>
            <a:r>
              <a:rPr lang="en-US" sz="1800" dirty="0">
                <a:cs typeface="Arial" panose="020B0604020202020204" pitchFamily="34" charset="0"/>
              </a:rPr>
              <a:t>Linkage of WQ with multi-objective decision analysis increases project benefits while decreasing modeling and project costs.</a:t>
            </a:r>
            <a:endParaRPr lang="en-US" sz="1600" dirty="0">
              <a:cs typeface="Arial" panose="020B0604020202020204" pitchFamily="34" charset="0"/>
            </a:endParaRPr>
          </a:p>
          <a:p>
            <a:pPr>
              <a:spcBef>
                <a:spcPts val="984"/>
              </a:spcBef>
              <a:buFont typeface="Arial" panose="020B0604020202020204" pitchFamily="34" charset="0"/>
              <a:buChar char="•"/>
            </a:pPr>
            <a:r>
              <a:rPr lang="en-US" sz="2000" dirty="0">
                <a:cs typeface="Arial" panose="020B0604020202020204" pitchFamily="34" charset="0"/>
              </a:rPr>
              <a:t>Development of improved and accessible reservoir water quality modeling capabilities will reduce time and cost associated with upgrading water quality models and adding new model capabilities.</a:t>
            </a:r>
          </a:p>
          <a:p>
            <a:pPr>
              <a:spcBef>
                <a:spcPts val="984"/>
              </a:spcBef>
            </a:pPr>
            <a:r>
              <a:rPr lang="en-US" sz="2000" dirty="0">
                <a:cs typeface="Arial" panose="020B0604020202020204" pitchFamily="34" charset="0"/>
              </a:rPr>
              <a:t>The new file formats improve model robustness and facilitate linking W2 models with other models.</a:t>
            </a:r>
          </a:p>
          <a:p>
            <a:pPr marL="0" indent="0">
              <a:buNone/>
            </a:pPr>
            <a:br>
              <a:rPr lang="en-US" sz="1800" dirty="0"/>
            </a:br>
            <a:endParaRPr lang="en-US" sz="1800" dirty="0"/>
          </a:p>
          <a:p>
            <a:endParaRPr lang="en-US" sz="1800" dirty="0">
              <a:cs typeface="Arial" panose="020B0604020202020204" pitchFamily="34" charset="0"/>
            </a:endParaRPr>
          </a:p>
          <a:p>
            <a:endParaRPr lang="en-US" sz="1800" b="1" dirty="0">
              <a:cs typeface="Arial" panose="020B0604020202020204" pitchFamily="34" charset="0"/>
            </a:endParaRPr>
          </a:p>
          <a:p>
            <a:pPr marL="0" indent="0">
              <a:buNone/>
            </a:pPr>
            <a:endParaRPr lang="en-US" sz="2000" b="1" dirty="0">
              <a:cs typeface="Arial" panose="020B0604020202020204" pitchFamily="34" charset="0"/>
            </a:endParaRPr>
          </a:p>
        </p:txBody>
      </p:sp>
    </p:spTree>
    <p:extLst>
      <p:ext uri="{BB962C8B-B14F-4D97-AF65-F5344CB8AC3E}">
        <p14:creationId xmlns:p14="http://schemas.microsoft.com/office/powerpoint/2010/main" val="957049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Approach</a:t>
            </a:r>
            <a:endParaRPr lang="en-US" b="1"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Content Placeholder 4">
            <a:extLst>
              <a:ext uri="{FF2B5EF4-FFF2-40B4-BE49-F238E27FC236}">
                <a16:creationId xmlns:a16="http://schemas.microsoft.com/office/drawing/2014/main" id="{BB02B517-3525-4BB8-B5B7-168743363A7F}"/>
              </a:ext>
            </a:extLst>
          </p:cNvPr>
          <p:cNvSpPr>
            <a:spLocks noGrp="1"/>
          </p:cNvSpPr>
          <p:nvPr>
            <p:ph idx="1"/>
          </p:nvPr>
        </p:nvSpPr>
        <p:spPr>
          <a:xfrm>
            <a:off x="394648" y="2003725"/>
            <a:ext cx="11402704" cy="4312693"/>
          </a:xfrm>
          <a:noFill/>
        </p:spPr>
        <p:txBody>
          <a:bodyPr>
            <a:normAutofit/>
          </a:bodyPr>
          <a:lstStyle/>
          <a:p>
            <a:r>
              <a:rPr lang="en-US" sz="2000" dirty="0">
                <a:cs typeface="Arial" panose="020B0604020202020204" pitchFamily="34" charset="0"/>
              </a:rPr>
              <a:t>Incorporate new capabilities developed at ERDC-EL into the current CE-QUAL-W2 model maintained by PSU</a:t>
            </a:r>
          </a:p>
          <a:p>
            <a:pPr lvl="1"/>
            <a:r>
              <a:rPr lang="en-US" dirty="0">
                <a:cs typeface="Arial" panose="020B0604020202020204" pitchFamily="34" charset="0"/>
              </a:rPr>
              <a:t>Develop full carbon cycle with nitrogen and phosphorous cycles and integrate into previous version of W2 at ERDC</a:t>
            </a:r>
          </a:p>
          <a:p>
            <a:pPr lvl="1"/>
            <a:r>
              <a:rPr lang="en-US" dirty="0">
                <a:cs typeface="Arial" panose="020B0604020202020204" pitchFamily="34" charset="0"/>
              </a:rPr>
              <a:t>Reformulate simulations of BOD groups (CBOD, NBOD, and PBOD) included in current version of W2 to ensure appropriate simulation of these constituents</a:t>
            </a:r>
          </a:p>
          <a:p>
            <a:pPr lvl="1"/>
            <a:r>
              <a:rPr lang="en-US" dirty="0">
                <a:cs typeface="Arial" panose="020B0604020202020204" pitchFamily="34" charset="0"/>
              </a:rPr>
              <a:t>Develop sediment diagenesis module, include into the previous version, and merge into updated version for further testing and validation</a:t>
            </a:r>
          </a:p>
          <a:p>
            <a:pPr lvl="1"/>
            <a:r>
              <a:rPr lang="en-US" dirty="0">
                <a:cs typeface="Arial" panose="020B0604020202020204" pitchFamily="34" charset="0"/>
              </a:rPr>
              <a:t>Incorporate final sediment diagenesis module into release version</a:t>
            </a:r>
          </a:p>
          <a:p>
            <a:pPr lvl="1"/>
            <a:endParaRPr lang="en-US" dirty="0">
              <a:cs typeface="Arial" panose="020B0604020202020204" pitchFamily="34" charset="0"/>
            </a:endParaRPr>
          </a:p>
          <a:p>
            <a:pPr lvl="1"/>
            <a:endParaRPr lang="en-US" dirty="0">
              <a:cs typeface="Arial" panose="020B0604020202020204" pitchFamily="34" charset="0"/>
            </a:endParaRPr>
          </a:p>
          <a:p>
            <a:pPr lvl="1"/>
            <a:endParaRPr lang="en-US" sz="1400" dirty="0">
              <a:cs typeface="Arial" panose="020B0604020202020204" pitchFamily="34" charset="0"/>
            </a:endParaRPr>
          </a:p>
        </p:txBody>
      </p:sp>
      <p:sp>
        <p:nvSpPr>
          <p:cNvPr id="9" name="TextBox 8">
            <a:extLst>
              <a:ext uri="{FF2B5EF4-FFF2-40B4-BE49-F238E27FC236}">
                <a16:creationId xmlns:a16="http://schemas.microsoft.com/office/drawing/2014/main" id="{67806D93-460F-429F-A2A6-11175ADAC0F0}"/>
              </a:ext>
            </a:extLst>
          </p:cNvPr>
          <p:cNvSpPr txBox="1"/>
          <p:nvPr/>
        </p:nvSpPr>
        <p:spPr>
          <a:xfrm>
            <a:off x="394648" y="1542060"/>
            <a:ext cx="8229600" cy="461665"/>
          </a:xfrm>
          <a:prstGeom prst="rect">
            <a:avLst/>
          </a:prstGeom>
          <a:noFill/>
        </p:spPr>
        <p:txBody>
          <a:bodyPr wrap="square" rtlCol="0">
            <a:spAutoFit/>
          </a:bodyPr>
          <a:lstStyle/>
          <a:p>
            <a:r>
              <a:rPr lang="en-US" sz="2400" b="1" dirty="0"/>
              <a:t>Task 1: Upgrade Water Quality Kinetics  </a:t>
            </a:r>
          </a:p>
        </p:txBody>
      </p:sp>
    </p:spTree>
    <p:extLst>
      <p:ext uri="{BB962C8B-B14F-4D97-AF65-F5344CB8AC3E}">
        <p14:creationId xmlns:p14="http://schemas.microsoft.com/office/powerpoint/2010/main" val="3071430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Approach</a:t>
            </a:r>
            <a:endParaRPr lang="en-US" sz="14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pic>
        <p:nvPicPr>
          <p:cNvPr id="8" name="Picture">
            <a:extLst>
              <a:ext uri="{FF2B5EF4-FFF2-40B4-BE49-F238E27FC236}">
                <a16:creationId xmlns:a16="http://schemas.microsoft.com/office/drawing/2014/main" id="{477967AE-EA83-43FB-A419-D255225A44F4}"/>
              </a:ext>
            </a:extLst>
          </p:cNvPr>
          <p:cNvPicPr>
            <a:picLocks noGrp="1"/>
          </p:cNvPicPr>
          <p:nvPr>
            <p:ph idx="1"/>
          </p:nvPr>
        </p:nvPicPr>
        <p:blipFill>
          <a:blip r:embed="rId4"/>
          <a:stretch>
            <a:fillRect/>
          </a:stretch>
        </p:blipFill>
        <p:spPr bwMode="auto">
          <a:xfrm>
            <a:off x="2047009" y="1324234"/>
            <a:ext cx="8097981" cy="5114833"/>
          </a:xfrm>
          <a:prstGeom prst="rect">
            <a:avLst/>
          </a:prstGeom>
          <a:noFill/>
          <a:ln w="9525">
            <a:noFill/>
            <a:headEnd/>
            <a:tailEnd/>
          </a:ln>
        </p:spPr>
      </p:pic>
      <p:sp>
        <p:nvSpPr>
          <p:cNvPr id="9" name="TextBox 8">
            <a:extLst>
              <a:ext uri="{FF2B5EF4-FFF2-40B4-BE49-F238E27FC236}">
                <a16:creationId xmlns:a16="http://schemas.microsoft.com/office/drawing/2014/main" id="{604D8B03-F830-47E4-9EAE-AB8CA1D51806}"/>
              </a:ext>
            </a:extLst>
          </p:cNvPr>
          <p:cNvSpPr txBox="1"/>
          <p:nvPr/>
        </p:nvSpPr>
        <p:spPr>
          <a:xfrm>
            <a:off x="1137689" y="1388067"/>
            <a:ext cx="1818639" cy="461665"/>
          </a:xfrm>
          <a:prstGeom prst="rect">
            <a:avLst/>
          </a:prstGeom>
          <a:noFill/>
        </p:spPr>
        <p:txBody>
          <a:bodyPr wrap="none" rtlCol="0">
            <a:spAutoFit/>
          </a:bodyPr>
          <a:lstStyle/>
          <a:p>
            <a:r>
              <a:rPr lang="en-US" sz="2400" b="1" dirty="0"/>
              <a:t>Task 1 Figure</a:t>
            </a:r>
          </a:p>
        </p:txBody>
      </p:sp>
    </p:spTree>
    <p:extLst>
      <p:ext uri="{BB962C8B-B14F-4D97-AF65-F5344CB8AC3E}">
        <p14:creationId xmlns:p14="http://schemas.microsoft.com/office/powerpoint/2010/main" val="262599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sz="4000" b="1" dirty="0">
                <a:solidFill>
                  <a:prstClr val="black"/>
                </a:solidFill>
              </a:rPr>
              <a:t>Approach</a:t>
            </a:r>
            <a:endParaRPr lang="en-US" sz="13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Content Placeholder 4">
            <a:extLst>
              <a:ext uri="{FF2B5EF4-FFF2-40B4-BE49-F238E27FC236}">
                <a16:creationId xmlns:a16="http://schemas.microsoft.com/office/drawing/2014/main" id="{724CE8CB-802F-48E5-9C25-E561248AECE3}"/>
              </a:ext>
            </a:extLst>
          </p:cNvPr>
          <p:cNvSpPr>
            <a:spLocks noGrp="1"/>
          </p:cNvSpPr>
          <p:nvPr>
            <p:ph idx="1"/>
          </p:nvPr>
        </p:nvSpPr>
        <p:spPr>
          <a:xfrm>
            <a:off x="457200" y="1924110"/>
            <a:ext cx="11277600" cy="4556434"/>
          </a:xfrm>
          <a:noFill/>
        </p:spPr>
        <p:txBody>
          <a:bodyPr>
            <a:normAutofit/>
          </a:bodyPr>
          <a:lstStyle/>
          <a:p>
            <a:r>
              <a:rPr lang="en-US" sz="2000" dirty="0">
                <a:cs typeface="Arial" panose="020B0604020202020204" pitchFamily="34" charset="0"/>
              </a:rPr>
              <a:t>Restructure code in order to change storage formats, thereby enabling seamless linkage with other models</a:t>
            </a:r>
          </a:p>
          <a:p>
            <a:pPr lvl="1"/>
            <a:r>
              <a:rPr lang="en-US" dirty="0">
                <a:cs typeface="Arial" panose="020B0604020202020204" pitchFamily="34" charset="0"/>
              </a:rPr>
              <a:t>Transition to a modern format, such as HDF5 and JSON, to create a reliable, robust storage system that can be easily validated</a:t>
            </a:r>
          </a:p>
          <a:p>
            <a:pPr lvl="1"/>
            <a:r>
              <a:rPr lang="en-US" dirty="0">
                <a:cs typeface="Arial" panose="020B0604020202020204" pitchFamily="34" charset="0"/>
              </a:rPr>
              <a:t>Leverage existing software to allow harvesting into data catalog systems designed to service a broad range of users, enabling non-expert users to visualize model outputs, map model results, and compare with field data and with other models</a:t>
            </a:r>
          </a:p>
          <a:p>
            <a:pPr lvl="1"/>
            <a:r>
              <a:rPr lang="en-US" dirty="0">
                <a:cs typeface="Arial" panose="020B0604020202020204" pitchFamily="34" charset="0"/>
              </a:rPr>
              <a:t>Consolidate input datasets into a single file system, allowing users to easily examine input parameters and boundary conditions</a:t>
            </a:r>
          </a:p>
          <a:p>
            <a:pPr lvl="1"/>
            <a:r>
              <a:rPr lang="en-US" dirty="0">
                <a:cs typeface="Arial" panose="020B0604020202020204" pitchFamily="34" charset="0"/>
              </a:rPr>
              <a:t>Develop a utility to import previous W2 model inputs into the new data storage formats for the updated version</a:t>
            </a:r>
          </a:p>
          <a:p>
            <a:pPr lvl="1"/>
            <a:endParaRPr lang="en-US" dirty="0">
              <a:cs typeface="Arial" panose="020B0604020202020204" pitchFamily="34" charset="0"/>
            </a:endParaRPr>
          </a:p>
          <a:p>
            <a:pPr lvl="1"/>
            <a:endParaRPr lang="en-US" sz="1600" dirty="0">
              <a:cs typeface="Arial" panose="020B0604020202020204" pitchFamily="34" charset="0"/>
            </a:endParaRPr>
          </a:p>
          <a:p>
            <a:pPr lvl="1"/>
            <a:endParaRPr lang="en-US" sz="1400" dirty="0">
              <a:cs typeface="Arial" panose="020B0604020202020204" pitchFamily="34" charset="0"/>
            </a:endParaRPr>
          </a:p>
          <a:p>
            <a:pPr lvl="1"/>
            <a:endParaRPr lang="en-US" sz="1400" dirty="0"/>
          </a:p>
          <a:p>
            <a:pPr lvl="1"/>
            <a:endParaRPr lang="en-US" sz="1400" dirty="0"/>
          </a:p>
          <a:p>
            <a:pPr marL="0" indent="0">
              <a:buNone/>
            </a:pPr>
            <a:endParaRPr lang="en-US" sz="1800" dirty="0">
              <a:cs typeface="Arial" panose="020B0604020202020204" pitchFamily="34" charset="0"/>
            </a:endParaRPr>
          </a:p>
        </p:txBody>
      </p:sp>
      <p:sp>
        <p:nvSpPr>
          <p:cNvPr id="9" name="TextBox 8">
            <a:extLst>
              <a:ext uri="{FF2B5EF4-FFF2-40B4-BE49-F238E27FC236}">
                <a16:creationId xmlns:a16="http://schemas.microsoft.com/office/drawing/2014/main" id="{06037521-89A3-4891-A620-124626FAD8A6}"/>
              </a:ext>
            </a:extLst>
          </p:cNvPr>
          <p:cNvSpPr txBox="1"/>
          <p:nvPr/>
        </p:nvSpPr>
        <p:spPr>
          <a:xfrm>
            <a:off x="457200" y="1524000"/>
            <a:ext cx="8229600" cy="461665"/>
          </a:xfrm>
          <a:prstGeom prst="rect">
            <a:avLst/>
          </a:prstGeom>
          <a:noFill/>
        </p:spPr>
        <p:txBody>
          <a:bodyPr wrap="square" rtlCol="0">
            <a:spAutoFit/>
          </a:bodyPr>
          <a:lstStyle/>
          <a:p>
            <a:r>
              <a:rPr lang="en-US" sz="2400" b="1" dirty="0"/>
              <a:t>Task 2: Upgrade W2 Model Input and Output  </a:t>
            </a:r>
          </a:p>
        </p:txBody>
      </p:sp>
    </p:spTree>
    <p:extLst>
      <p:ext uri="{BB962C8B-B14F-4D97-AF65-F5344CB8AC3E}">
        <p14:creationId xmlns:p14="http://schemas.microsoft.com/office/powerpoint/2010/main" val="3826453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b="1" dirty="0"/>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Approach</a:t>
            </a:r>
            <a:endParaRPr lang="en-US" sz="14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TextBox 7">
            <a:extLst>
              <a:ext uri="{FF2B5EF4-FFF2-40B4-BE49-F238E27FC236}">
                <a16:creationId xmlns:a16="http://schemas.microsoft.com/office/drawing/2014/main" id="{7E436686-8B69-4479-A393-616C2C422C78}"/>
              </a:ext>
            </a:extLst>
          </p:cNvPr>
          <p:cNvSpPr txBox="1"/>
          <p:nvPr/>
        </p:nvSpPr>
        <p:spPr>
          <a:xfrm>
            <a:off x="489828" y="1507427"/>
            <a:ext cx="8205387" cy="461665"/>
          </a:xfrm>
          <a:prstGeom prst="rect">
            <a:avLst/>
          </a:prstGeom>
          <a:noFill/>
        </p:spPr>
        <p:txBody>
          <a:bodyPr wrap="square" rtlCol="0">
            <a:spAutoFit/>
          </a:bodyPr>
          <a:lstStyle/>
          <a:p>
            <a:r>
              <a:rPr lang="en-US" sz="2400" b="1" dirty="0"/>
              <a:t>Task 3: Create Python/Jupyter Model Framework</a:t>
            </a:r>
          </a:p>
        </p:txBody>
      </p:sp>
      <p:sp>
        <p:nvSpPr>
          <p:cNvPr id="9" name="Content Placeholder 4">
            <a:extLst>
              <a:ext uri="{FF2B5EF4-FFF2-40B4-BE49-F238E27FC236}">
                <a16:creationId xmlns:a16="http://schemas.microsoft.com/office/drawing/2014/main" id="{A9083071-44A1-4265-B21C-5653AE2BE499}"/>
              </a:ext>
            </a:extLst>
          </p:cNvPr>
          <p:cNvSpPr>
            <a:spLocks noGrp="1"/>
          </p:cNvSpPr>
          <p:nvPr>
            <p:ph idx="1"/>
          </p:nvPr>
        </p:nvSpPr>
        <p:spPr>
          <a:xfrm>
            <a:off x="489828" y="1941348"/>
            <a:ext cx="10884673" cy="4476690"/>
          </a:xfrm>
          <a:noFill/>
        </p:spPr>
        <p:txBody>
          <a:bodyPr/>
          <a:lstStyle/>
          <a:p>
            <a:r>
              <a:rPr lang="en-US" sz="2000" dirty="0">
                <a:latin typeface="Arial" panose="020B0604020202020204" pitchFamily="34" charset="0"/>
                <a:cs typeface="Arial" panose="020B0604020202020204" pitchFamily="34" charset="0"/>
              </a:rPr>
              <a:t>Develop a framework, using Python, to link CE-QUAL-W2 with modern scientific Python libraries, enabling development of new input/output and plotting analysis capabilities</a:t>
            </a:r>
          </a:p>
          <a:p>
            <a:pPr lvl="1"/>
            <a:r>
              <a:rPr lang="en-US" dirty="0">
                <a:latin typeface="Arial" panose="020B0604020202020204" pitchFamily="34" charset="0"/>
                <a:cs typeface="Arial" panose="020B0604020202020204" pitchFamily="34" charset="0"/>
              </a:rPr>
              <a:t>Develop plotting capabilities to visualize project bathymetry files, water quality and hydrodynamic time series, and 2D contour plots of reservoir water quality profiles</a:t>
            </a:r>
          </a:p>
          <a:p>
            <a:pPr lvl="1"/>
            <a:r>
              <a:rPr lang="en-US" dirty="0">
                <a:latin typeface="Arial" panose="020B0604020202020204" pitchFamily="34" charset="0"/>
                <a:cs typeface="Arial" panose="020B0604020202020204" pitchFamily="34" charset="0"/>
              </a:rPr>
              <a:t>Develop a prototype Jupyter notebook to link the capabilities together, to create a powerful and flexible self-documented user interface (UI) that is relatively simple to develop</a:t>
            </a:r>
          </a:p>
          <a:p>
            <a:pPr lvl="1"/>
            <a:r>
              <a:rPr lang="en-US" dirty="0">
                <a:latin typeface="Arial" panose="020B0604020202020204" pitchFamily="34" charset="0"/>
                <a:cs typeface="Arial" panose="020B0604020202020204" pitchFamily="34" charset="0"/>
              </a:rPr>
              <a:t>Update and extend this new interface throughout completion of subsequent tasks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72758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t>Approach</a:t>
            </a:r>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Content Placeholder 4">
            <a:extLst>
              <a:ext uri="{FF2B5EF4-FFF2-40B4-BE49-F238E27FC236}">
                <a16:creationId xmlns:a16="http://schemas.microsoft.com/office/drawing/2014/main" id="{F428B585-8AF1-49AC-81BA-D0CD5884434A}"/>
              </a:ext>
            </a:extLst>
          </p:cNvPr>
          <p:cNvSpPr>
            <a:spLocks noGrp="1"/>
          </p:cNvSpPr>
          <p:nvPr>
            <p:ph idx="1"/>
          </p:nvPr>
        </p:nvSpPr>
        <p:spPr>
          <a:xfrm>
            <a:off x="452966" y="1971462"/>
            <a:ext cx="11286068" cy="4175433"/>
          </a:xfrm>
          <a:noFill/>
        </p:spPr>
        <p:txBody>
          <a:bodyPr>
            <a:normAutofit/>
          </a:bodyPr>
          <a:lstStyle/>
          <a:p>
            <a:r>
              <a:rPr lang="en-US" sz="2000" dirty="0">
                <a:cs typeface="Arial" panose="020B0604020202020204" pitchFamily="34" charset="0"/>
              </a:rPr>
              <a:t>Enable W2 to incorporate water quality and other environmental objectives into reservoir releases calculations, while balancing these with flood control, hydropower, navigation, water supply, and navigation objectives</a:t>
            </a:r>
          </a:p>
          <a:p>
            <a:pPr lvl="1"/>
            <a:r>
              <a:rPr lang="en-US" dirty="0">
                <a:cs typeface="Arial" panose="020B0604020202020204" pitchFamily="34" charset="0"/>
              </a:rPr>
              <a:t>Incorporate capability into W2 to examine dam flow control impacts on downstream water quality and determine how downstream temperature and water quality objectives will be met</a:t>
            </a:r>
          </a:p>
          <a:p>
            <a:pPr lvl="1"/>
            <a:r>
              <a:rPr lang="en-US" dirty="0">
                <a:cs typeface="Arial" panose="020B0604020202020204" pitchFamily="34" charset="0"/>
              </a:rPr>
              <a:t>Create capabilities in W2 to examine impacts of dams and flow regulation on downstream temperature and water quality conditions while identifying how operations may be improved to maximize ecosystem benefits</a:t>
            </a:r>
            <a:endParaRPr lang="en-US" dirty="0"/>
          </a:p>
          <a:p>
            <a:pPr lvl="1"/>
            <a:endParaRPr lang="en-US" dirty="0">
              <a:cs typeface="Arial" panose="020B0604020202020204" pitchFamily="34" charset="0"/>
            </a:endParaRPr>
          </a:p>
          <a:p>
            <a:pPr lvl="1"/>
            <a:endParaRPr lang="en-US" sz="1200" dirty="0">
              <a:cs typeface="Arial" panose="020B0604020202020204" pitchFamily="34" charset="0"/>
            </a:endParaRPr>
          </a:p>
          <a:p>
            <a:pPr lvl="2">
              <a:buFont typeface="Arial" panose="020B0604020202020204" pitchFamily="34" charset="0"/>
              <a:buChar char="•"/>
            </a:pPr>
            <a:endParaRPr lang="en-US" sz="1600" dirty="0">
              <a:cs typeface="Arial" panose="020B0604020202020204" pitchFamily="34" charset="0"/>
            </a:endParaRPr>
          </a:p>
          <a:p>
            <a:pPr lvl="2">
              <a:buFont typeface="Arial" panose="020B0604020202020204" pitchFamily="34" charset="0"/>
              <a:buChar char="•"/>
            </a:pPr>
            <a:endParaRPr lang="en-US" sz="1600" dirty="0">
              <a:cs typeface="Arial" panose="020B0604020202020204" pitchFamily="34" charset="0"/>
            </a:endParaRPr>
          </a:p>
        </p:txBody>
      </p:sp>
      <p:sp>
        <p:nvSpPr>
          <p:cNvPr id="9" name="TextBox 8">
            <a:extLst>
              <a:ext uri="{FF2B5EF4-FFF2-40B4-BE49-F238E27FC236}">
                <a16:creationId xmlns:a16="http://schemas.microsoft.com/office/drawing/2014/main" id="{D1AF1361-F96A-4CCA-B04F-ADC8F8C5E4B4}"/>
              </a:ext>
            </a:extLst>
          </p:cNvPr>
          <p:cNvSpPr txBox="1"/>
          <p:nvPr/>
        </p:nvSpPr>
        <p:spPr>
          <a:xfrm>
            <a:off x="452966" y="1509797"/>
            <a:ext cx="8229600" cy="461665"/>
          </a:xfrm>
          <a:prstGeom prst="rect">
            <a:avLst/>
          </a:prstGeom>
          <a:noFill/>
        </p:spPr>
        <p:txBody>
          <a:bodyPr wrap="square" rtlCol="0">
            <a:spAutoFit/>
          </a:bodyPr>
          <a:lstStyle/>
          <a:p>
            <a:r>
              <a:rPr lang="en-US" sz="2400" b="1" dirty="0"/>
              <a:t>Task 4:</a:t>
            </a:r>
            <a:r>
              <a:rPr lang="en-US" sz="2400" dirty="0"/>
              <a:t> </a:t>
            </a:r>
            <a:r>
              <a:rPr lang="en-US" sz="2400" b="1" dirty="0"/>
              <a:t>Develop Reservoir Operations Capabilities </a:t>
            </a:r>
          </a:p>
        </p:txBody>
      </p:sp>
    </p:spTree>
    <p:extLst>
      <p:ext uri="{BB962C8B-B14F-4D97-AF65-F5344CB8AC3E}">
        <p14:creationId xmlns:p14="http://schemas.microsoft.com/office/powerpoint/2010/main" val="1745263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620</TotalTime>
  <Words>1677</Words>
  <Application>Microsoft Office PowerPoint</Application>
  <PresentationFormat>Widescreen</PresentationFormat>
  <Paragraphs>223</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Development of New Capabilities and Enhancements to the USACE Two-Dimensional Reservoir Water Quality Model (CE-QUAL-W2)</vt:lpstr>
      <vt:lpstr>Project Purpose - Recap </vt:lpstr>
      <vt:lpstr>Project Purpose - Recap </vt:lpstr>
      <vt:lpstr>Benefits</vt:lpstr>
      <vt:lpstr>Approach</vt:lpstr>
      <vt:lpstr>Approach</vt:lpstr>
      <vt:lpstr>Approach</vt:lpstr>
      <vt:lpstr>Approach</vt:lpstr>
      <vt:lpstr>Approach</vt:lpstr>
      <vt:lpstr>Approach</vt:lpstr>
      <vt:lpstr>Approach</vt:lpstr>
      <vt:lpstr>Field Engagement</vt:lpstr>
      <vt:lpstr>Scheduled Products1 </vt:lpstr>
      <vt:lpstr>Title Lead PI (email, Phone #) Team Member1, Member2, Etc</vt:lpstr>
      <vt:lpstr>Additional Products/Achievements</vt:lpstr>
      <vt:lpstr>FY 21 Accomplishment</vt:lpstr>
      <vt:lpstr>Synopsis</vt:lpstr>
      <vt:lpstr>Summary</vt:lpstr>
      <vt:lpstr>Title Lead PI (email, Phone #) Team Member1, Member2, Etc</vt:lpstr>
      <vt:lpstr>Title Lead PI (email, Phone #) Team Member1, Member2, Etc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PI</dc:title>
  <dc:creator>Todd S</dc:creator>
  <cp:lastModifiedBy>Melendez, Lauren ERD-MS</cp:lastModifiedBy>
  <cp:revision>46</cp:revision>
  <dcterms:created xsi:type="dcterms:W3CDTF">2020-10-16T13:53:41Z</dcterms:created>
  <dcterms:modified xsi:type="dcterms:W3CDTF">2021-10-07T12:07:16Z</dcterms:modified>
</cp:coreProperties>
</file>

<file path=docProps/thumbnail.jpeg>
</file>